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33"/>
  </p:notesMasterIdLst>
  <p:handoutMasterIdLst>
    <p:handoutMasterId r:id="rId34"/>
  </p:handoutMasterIdLst>
  <p:sldIdLst>
    <p:sldId id="435" r:id="rId7"/>
    <p:sldId id="444" r:id="rId8"/>
    <p:sldId id="474" r:id="rId9"/>
    <p:sldId id="478" r:id="rId10"/>
    <p:sldId id="382" r:id="rId11"/>
    <p:sldId id="473" r:id="rId12"/>
    <p:sldId id="432" r:id="rId13"/>
    <p:sldId id="441" r:id="rId14"/>
    <p:sldId id="454" r:id="rId15"/>
    <p:sldId id="445" r:id="rId16"/>
    <p:sldId id="476" r:id="rId17"/>
    <p:sldId id="477" r:id="rId18"/>
    <p:sldId id="443" r:id="rId19"/>
    <p:sldId id="471" r:id="rId20"/>
    <p:sldId id="455" r:id="rId21"/>
    <p:sldId id="453" r:id="rId22"/>
    <p:sldId id="465" r:id="rId23"/>
    <p:sldId id="442" r:id="rId24"/>
    <p:sldId id="439" r:id="rId25"/>
    <p:sldId id="434" r:id="rId26"/>
    <p:sldId id="470" r:id="rId27"/>
    <p:sldId id="467" r:id="rId28"/>
    <p:sldId id="256" r:id="rId29"/>
    <p:sldId id="466" r:id="rId30"/>
    <p:sldId id="468" r:id="rId31"/>
    <p:sldId id="265" r:id="rId32"/>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74222" autoAdjust="0"/>
  </p:normalViewPr>
  <p:slideViewPr>
    <p:cSldViewPr snapToGrid="0" showGuides="1">
      <p:cViewPr varScale="1">
        <p:scale>
          <a:sx n="78" d="100"/>
          <a:sy n="78" d="100"/>
        </p:scale>
        <p:origin x="1686" y="49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Start with a monolith at SAP. Find slide</a:t>
            </a:r>
            <a:br>
              <a:rPr lang="en-US" dirty="0"/>
            </a:br>
            <a:r>
              <a:rPr lang="en-US" dirty="0"/>
              <a:t>Show how to move to microservices/container slide</a:t>
            </a:r>
          </a:p>
          <a:p>
            <a:endParaRPr lang="en-US" dirty="0"/>
          </a:p>
          <a:p>
            <a:r>
              <a:rPr lang="en-US" dirty="0"/>
              <a:t>Create 2 day course from 4 day course from Waldorf</a:t>
            </a:r>
          </a:p>
          <a:p>
            <a:r>
              <a:rPr lang="en-US" dirty="0"/>
              <a:t>Small taste, much more</a:t>
            </a:r>
          </a:p>
          <a:p>
            <a:r>
              <a:rPr lang="en-US" dirty="0"/>
              <a:t>Trainer introduction</a:t>
            </a:r>
          </a:p>
          <a:p>
            <a:r>
              <a:rPr lang="en-US" dirty="0"/>
              <a:t>Volunteers instructors</a:t>
            </a:r>
          </a:p>
          <a:p>
            <a:r>
              <a:rPr lang="en-US" dirty="0"/>
              <a:t>Who knows what docker is?</a:t>
            </a:r>
          </a:p>
          <a:p>
            <a:r>
              <a:rPr lang="en-US" dirty="0"/>
              <a:t>What team you’re from. What do you want to get out of this course?</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404328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 focused training. Not Administrator.</a:t>
            </a:r>
          </a:p>
          <a:p>
            <a:r>
              <a:rPr lang="en-US" dirty="0"/>
              <a:t>Overview of Ubuntu image for class.</a:t>
            </a:r>
          </a:p>
          <a:p>
            <a:r>
              <a:rPr lang="en-US" dirty="0"/>
              <a:t>Git repo overview</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63868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Skip this slides Too confusing</a:t>
            </a:r>
          </a:p>
          <a:p>
            <a:endParaRPr lang="en-US" dirty="0"/>
          </a:p>
          <a:p>
            <a:r>
              <a:rPr lang="en-US" dirty="0"/>
              <a:t>Before we get started with technical details, let’s first discuss this pizza model.</a:t>
            </a:r>
          </a:p>
          <a:p>
            <a:endParaRPr lang="en-US" dirty="0"/>
          </a:p>
          <a:p>
            <a:r>
              <a:rPr lang="en-US" dirty="0"/>
              <a:t>To bake a pizza, you need lots of different things – starting with an infrastructure / utilities like power (gas, electrical), an oven and a baking tray to put your pizza into the oven. Of course you would also need all the ingredients to make a pizza – pizza dough, a sauce, some topping and lots of cheese.</a:t>
            </a:r>
          </a:p>
          <a:p>
            <a:endParaRPr lang="en-US" dirty="0"/>
          </a:p>
          <a:p>
            <a:r>
              <a:rPr lang="en-US" dirty="0"/>
              <a:t>Now it is possible to bundle few of these pizza building blocks and make them available “as a service” or abstraction. The less bundles you have the higher your flexibility. The more bundles you use the easier it gets for standard requests to be fulfilled, but of course you are limited to what is provided. Similarly you can look at an IT stack. </a:t>
            </a:r>
          </a:p>
          <a:p>
            <a:endParaRPr lang="en-US" dirty="0"/>
          </a:p>
          <a:p>
            <a:r>
              <a:rPr lang="en-US" dirty="0"/>
              <a:t>For example, if you don’t want to bake a pizza you can order something on the internet. Usually they have a variety of sauce, toppings and extra cheese. But for any special requirements you are limited to what your provider offers. </a:t>
            </a:r>
          </a:p>
          <a:p>
            <a:endParaRPr lang="en-US" dirty="0"/>
          </a:p>
          <a:p>
            <a:r>
              <a:rPr lang="en-US" dirty="0"/>
              <a:t>Also you can rent a kitchen – infrastructure – but dishes may not be provided. This would be yet another (service) level or bundle. From an IT perspective you get (virtual) hardware from an infrastructure provider and most of the time the resources are already combined with an operating system. When using container technology, you get the runtime in addition. It will allow you to run most applications with a application server of your choice. </a:t>
            </a:r>
          </a:p>
          <a:p>
            <a:r>
              <a:rPr lang="en-US" dirty="0"/>
              <a:t>If you move on to a platform (like Neo or Cloud Foundry) you are limited to the app server offered by the platform.</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319566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a:t>Each app may use different libraries, special configuration, environment variables, etc.  Setting up the entire stack requires setting all of these configurations properly.</a:t>
            </a:r>
          </a:p>
          <a:p>
            <a:pPr marL="285750" indent="-285750">
              <a:buFontTx/>
              <a:buChar char="-"/>
            </a:pPr>
            <a:r>
              <a:rPr lang="en-US" dirty="0"/>
              <a:t>Replicating this setup to the build machines, test and production systems is fraught with error</a:t>
            </a:r>
          </a:p>
          <a:p>
            <a:pPr marL="285750" indent="-285750">
              <a:buFontTx/>
              <a:buChar char="-"/>
            </a:pPr>
            <a:r>
              <a:rPr lang="en-US" dirty="0"/>
              <a:t>What happens when App1 wants to use the latest Java version, but everyone else wants a stable Java version? What if someone wants to run an app in php with Java?</a:t>
            </a:r>
          </a:p>
          <a:p>
            <a:pPr marL="285750" indent="-285750">
              <a:buFontTx/>
              <a:buChar char="-"/>
            </a:pPr>
            <a:r>
              <a:rPr lang="en-US" dirty="0"/>
              <a:t>If App1 causes the application to crash on Monday, App2 on Tues, App3 on Wed and some DB bug on Thurs, the entire application will only be up 1 day a week</a:t>
            </a:r>
          </a:p>
          <a:p>
            <a:pPr marL="285750" indent="-285750">
              <a:buFontTx/>
              <a:buChar char="-"/>
            </a:pPr>
            <a:r>
              <a:rPr lang="en-US" dirty="0"/>
              <a:t>If App1 wants to ship a new version every day, but everyone else ships once a quarter, App1 will have to wait for the next release.  The slowest release schedule dictates when App1 can deliver new features and patches</a:t>
            </a:r>
          </a:p>
          <a:p>
            <a:pPr marL="285750" indent="-285750">
              <a:buFontTx/>
              <a:buChar char="-"/>
            </a:pPr>
            <a:r>
              <a:rPr lang="en-US" dirty="0"/>
              <a:t>How many request can the system handle per sec? 10? 100?  What if we want to handle more?</a:t>
            </a:r>
          </a:p>
          <a:p>
            <a:pPr marL="285750" indent="-285750">
              <a:buFontTx/>
              <a:buChar char="-"/>
            </a:pPr>
            <a:r>
              <a:rPr lang="en-US" dirty="0"/>
              <a:t>Can we try scaling vertically?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all slides after this</a:t>
            </a:r>
          </a:p>
        </p:txBody>
      </p:sp>
      <p:sp>
        <p:nvSpPr>
          <p:cNvPr id="4" name="Slide Number Placeholder 3"/>
          <p:cNvSpPr>
            <a:spLocks noGrp="1"/>
          </p:cNvSpPr>
          <p:nvPr>
            <p:ph type="sldNum" sz="quarter" idx="5"/>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3615786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638012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br>
              <a:rPr lang="en-US" dirty="0"/>
            </a:br>
            <a:r>
              <a:rPr lang="en-US" dirty="0"/>
              <a:t>Cloud Foundry gives convenience</a:t>
            </a:r>
            <a:br>
              <a:rPr lang="en-US" dirty="0"/>
            </a:b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3952973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To handle more request per second, we can get a machine with more CPU and memory.</a:t>
            </a:r>
          </a:p>
          <a:p>
            <a:pPr marL="285750" indent="-285750">
              <a:buFontTx/>
              <a:buChar char="-"/>
            </a:pPr>
            <a:r>
              <a:rPr lang="en-US" dirty="0"/>
              <a:t>faster, larger machines are usually not readily available and </a:t>
            </a:r>
            <a:r>
              <a:rPr lang="en-US" dirty="0" err="1"/>
              <a:t>dependant</a:t>
            </a:r>
            <a:r>
              <a:rPr lang="en-US" dirty="0"/>
              <a:t> on budget, shipping, </a:t>
            </a:r>
            <a:r>
              <a:rPr lang="en-US" dirty="0" err="1"/>
              <a:t>etc</a:t>
            </a:r>
            <a:endParaRPr lang="en-US" dirty="0"/>
          </a:p>
          <a:p>
            <a:pPr marL="285750" indent="-285750">
              <a:buFontTx/>
              <a:buChar char="-"/>
            </a:pPr>
            <a:r>
              <a:rPr lang="en-US" dirty="0"/>
              <a:t>Such machines also are more expensive than typical machines</a:t>
            </a:r>
          </a:p>
          <a:p>
            <a:pPr marL="285750" indent="-285750">
              <a:buFontTx/>
              <a:buChar char="-"/>
            </a:pPr>
            <a:r>
              <a:rPr lang="en-US" dirty="0"/>
              <a:t>What happens if the hardware fails on our super fast machine? How long can you wait for a replacement machine?</a:t>
            </a:r>
          </a:p>
          <a:p>
            <a:pPr marL="285750" indent="-285750">
              <a:buFontTx/>
              <a:buChar char="-"/>
            </a:pPr>
            <a:r>
              <a:rPr lang="en-US" dirty="0"/>
              <a:t>Can we build redundancy by scaling horizontally?</a:t>
            </a:r>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13310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Tx/>
              <a:buChar char="-"/>
            </a:pPr>
            <a:r>
              <a:rPr lang="en-US" dirty="0"/>
              <a:t>If one machines goes down, you have 2 other machines to handle the request</a:t>
            </a:r>
          </a:p>
          <a:p>
            <a:pPr marL="285750" indent="-285750">
              <a:buFontTx/>
              <a:buChar char="-"/>
            </a:pPr>
            <a:r>
              <a:rPr lang="en-US" dirty="0"/>
              <a:t>How do you route request to each machine?</a:t>
            </a:r>
          </a:p>
          <a:p>
            <a:pPr marL="285750" indent="-285750">
              <a:buFontTx/>
              <a:buChar char="-"/>
            </a:pPr>
            <a:r>
              <a:rPr lang="en-US" dirty="0"/>
              <a:t>How do you make sure 1 machine isn’t overwhelmed?</a:t>
            </a:r>
          </a:p>
          <a:p>
            <a:pPr marL="285750" indent="-285750">
              <a:buFontTx/>
              <a:buChar char="-"/>
            </a:pPr>
            <a:r>
              <a:rPr lang="en-US" dirty="0"/>
              <a:t>How do you know if you need 2 or 10 machines?</a:t>
            </a:r>
          </a:p>
          <a:p>
            <a:pPr marL="285750" indent="-285750">
              <a:buFontTx/>
              <a:buChar char="-"/>
            </a:pPr>
            <a:r>
              <a:rPr lang="en-US" dirty="0"/>
              <a:t>When a machine dies, who will restart it?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765200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the attributes of a regular ISO container apply to software containers.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4023966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solidFill>
                  <a:srgbClr val="FF0000"/>
                </a:solidFill>
                <a:highlight>
                  <a:srgbClr val="FFFF00"/>
                </a:highlight>
              </a:rPr>
              <a:t>[Notes] - Replace MTA with something else</a:t>
            </a:r>
          </a:p>
          <a:p>
            <a:endParaRPr lang="en-US" dirty="0"/>
          </a:p>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do.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054536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[Notes] – Move </a:t>
            </a:r>
            <a:r>
              <a:rPr lang="de-DE" dirty="0" err="1"/>
              <a:t>to</a:t>
            </a:r>
            <a:r>
              <a:rPr lang="de-DE" dirty="0"/>
              <a:t> </a:t>
            </a:r>
            <a:r>
              <a:rPr lang="de-DE" dirty="0" err="1"/>
              <a:t>Kubernetes</a:t>
            </a:r>
            <a:r>
              <a:rPr lang="de-DE" dirty="0"/>
              <a:t> </a:t>
            </a:r>
            <a:r>
              <a:rPr lang="de-DE" dirty="0" err="1"/>
              <a:t>intro</a:t>
            </a:r>
            <a:r>
              <a:rPr lang="de-DE" dirty="0"/>
              <a:t>.</a:t>
            </a:r>
          </a:p>
          <a:p>
            <a:endParaRPr lang="de-DE" dirty="0"/>
          </a:p>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endParaRPr lang="de-DE" dirty="0"/>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32812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big shared </a:t>
            </a:r>
            <a:r>
              <a:rPr lang="en-US" dirty="0" err="1"/>
              <a:t>db</a:t>
            </a:r>
            <a:r>
              <a:rPr lang="en-US" dirty="0"/>
              <a:t> goes down, everything goes down.</a:t>
            </a:r>
          </a:p>
          <a:p>
            <a:endParaRPr lang="en-US" dirty="0"/>
          </a:p>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026591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jpg"/><Relationship Id="rId2" Type="http://schemas.openxmlformats.org/officeDocument/2006/relationships/notesSlide" Target="../notesSlides/notesSlide12.xml"/><Relationship Id="rId16" Type="http://schemas.openxmlformats.org/officeDocument/2006/relationships/image" Target="../media/image34.svg"/><Relationship Id="rId1" Type="http://schemas.openxmlformats.org/officeDocument/2006/relationships/slideLayout" Target="../slideLayouts/slideLayout9.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twitter.com/9600"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6.xml"/><Relationship Id="rId16" Type="http://schemas.openxmlformats.org/officeDocument/2006/relationships/image" Target="../media/image34.svg"/><Relationship Id="rId1" Type="http://schemas.openxmlformats.org/officeDocument/2006/relationships/slideLayout" Target="../slideLayouts/slideLayout9.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5.tiff"/><Relationship Id="rId7" Type="http://schemas.openxmlformats.org/officeDocument/2006/relationships/image" Target="../media/image49.tiff"/><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48.tiff"/><Relationship Id="rId11" Type="http://schemas.openxmlformats.org/officeDocument/2006/relationships/image" Target="../media/image53.png"/><Relationship Id="rId5" Type="http://schemas.openxmlformats.org/officeDocument/2006/relationships/image" Target="../media/image47.tiff"/><Relationship Id="rId10" Type="http://schemas.openxmlformats.org/officeDocument/2006/relationships/image" Target="../media/image52.tiff"/><Relationship Id="rId4" Type="http://schemas.openxmlformats.org/officeDocument/2006/relationships/image" Target="../media/image46.tiff"/><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tiff"/><Relationship Id="rId7" Type="http://schemas.openxmlformats.org/officeDocument/2006/relationships/image" Target="../media/image54.tiff"/><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53.png"/><Relationship Id="rId4" Type="http://schemas.openxmlformats.org/officeDocument/2006/relationships/image" Target="../media/image46.tiff"/><Relationship Id="rId9" Type="http://schemas.openxmlformats.org/officeDocument/2006/relationships/image" Target="../media/image52.tiff"/></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1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3"/>
          <a:srcRect l="10" r="10"/>
          <a:stretch>
            <a:fillRect/>
          </a:stretch>
        </p:blipFill>
        <p:spPr>
          <a:prstGeom prst="rect">
            <a:avLst/>
          </a:prstGeom>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r>
              <a:rPr lang="de-DE" dirty="0"/>
              <a:t>JC Obermeier, Lyndon Hiew, Pierre Carette, Sajjad Gholami</a:t>
            </a:r>
          </a:p>
        </p:txBody>
      </p:sp>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E7F2-73BE-4207-BDF0-BECC5035400D}"/>
              </a:ext>
            </a:extLst>
          </p:cNvPr>
          <p:cNvSpPr>
            <a:spLocks noGrp="1"/>
          </p:cNvSpPr>
          <p:nvPr>
            <p:ph type="title"/>
          </p:nvPr>
        </p:nvSpPr>
        <p:spPr/>
        <p:txBody>
          <a:bodyPr/>
          <a:lstStyle/>
          <a:p>
            <a:r>
              <a:rPr lang="en-US" dirty="0"/>
              <a:t>Course Day 1 - Docker</a:t>
            </a:r>
          </a:p>
        </p:txBody>
      </p:sp>
      <p:sp>
        <p:nvSpPr>
          <p:cNvPr id="3" name="Text Placeholder 1">
            <a:extLst>
              <a:ext uri="{FF2B5EF4-FFF2-40B4-BE49-F238E27FC236}">
                <a16:creationId xmlns:a16="http://schemas.microsoft.com/office/drawing/2014/main" id="{E1EA80B9-3364-4311-A031-8390363D93F8}"/>
              </a:ext>
            </a:extLst>
          </p:cNvPr>
          <p:cNvSpPr txBox="1">
            <a:spLocks/>
          </p:cNvSpPr>
          <p:nvPr/>
        </p:nvSpPr>
        <p:spPr>
          <a:xfrm>
            <a:off x="503999" y="1620000"/>
            <a:ext cx="11186477"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 Basic of Containers</a:t>
            </a:r>
          </a:p>
          <a:p>
            <a:r>
              <a:rPr lang="en-US" dirty="0"/>
              <a:t>- Docker Fundamentals</a:t>
            </a:r>
          </a:p>
          <a:p>
            <a:r>
              <a:rPr lang="en-US" dirty="0"/>
              <a:t>- Docker images</a:t>
            </a:r>
          </a:p>
          <a:p>
            <a:r>
              <a:rPr lang="en-US" dirty="0"/>
              <a:t>- </a:t>
            </a:r>
            <a:r>
              <a:rPr lang="en-US" dirty="0" err="1"/>
              <a:t>Dockerfile</a:t>
            </a:r>
            <a:endParaRPr lang="en-US" dirty="0"/>
          </a:p>
          <a:p>
            <a:r>
              <a:rPr lang="en-US"/>
              <a:t>- </a:t>
            </a:r>
            <a:r>
              <a:rPr lang="en-US" dirty="0"/>
              <a:t>Intro to Kubernetes</a:t>
            </a:r>
          </a:p>
        </p:txBody>
      </p:sp>
    </p:spTree>
    <p:extLst>
      <p:ext uri="{BB962C8B-B14F-4D97-AF65-F5344CB8AC3E}">
        <p14:creationId xmlns:p14="http://schemas.microsoft.com/office/powerpoint/2010/main" val="38293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8D89-3EED-4313-B346-2D5F2D0AE833}"/>
              </a:ext>
            </a:extLst>
          </p:cNvPr>
          <p:cNvSpPr>
            <a:spLocks noGrp="1"/>
          </p:cNvSpPr>
          <p:nvPr>
            <p:ph type="title"/>
          </p:nvPr>
        </p:nvSpPr>
        <p:spPr/>
        <p:txBody>
          <a:bodyPr/>
          <a:lstStyle/>
          <a:p>
            <a:r>
              <a:rPr lang="en-US" dirty="0"/>
              <a:t>Course Day 2 - Kubernetes</a:t>
            </a:r>
          </a:p>
        </p:txBody>
      </p:sp>
      <p:sp>
        <p:nvSpPr>
          <p:cNvPr id="3" name="Text Placeholder 1">
            <a:extLst>
              <a:ext uri="{FF2B5EF4-FFF2-40B4-BE49-F238E27FC236}">
                <a16:creationId xmlns:a16="http://schemas.microsoft.com/office/drawing/2014/main" id="{06174689-8AD8-4EAE-97B7-502CE228B59F}"/>
              </a:ext>
            </a:extLst>
          </p:cNvPr>
          <p:cNvSpPr txBox="1">
            <a:spLocks/>
          </p:cNvSpPr>
          <p:nvPr/>
        </p:nvSpPr>
        <p:spPr>
          <a:xfrm>
            <a:off x="503999" y="1620000"/>
            <a:ext cx="11186477"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dirty="0"/>
              <a:t>- Core Components of Kubernetes</a:t>
            </a:r>
          </a:p>
          <a:p>
            <a:r>
              <a:rPr lang="en-US" dirty="0"/>
              <a:t>- Pods</a:t>
            </a:r>
          </a:p>
          <a:p>
            <a:r>
              <a:rPr lang="en-US" dirty="0"/>
              <a:t>- Labels and Deployments</a:t>
            </a:r>
          </a:p>
          <a:p>
            <a:r>
              <a:rPr lang="en-US" dirty="0"/>
              <a:t>- Networking Services</a:t>
            </a:r>
          </a:p>
          <a:p>
            <a:r>
              <a:rPr lang="en-US" dirty="0"/>
              <a:t>- Persistence</a:t>
            </a:r>
          </a:p>
          <a:p>
            <a:r>
              <a:rPr lang="en-US" dirty="0"/>
              <a:t>- </a:t>
            </a:r>
            <a:r>
              <a:rPr lang="en-US" dirty="0" err="1"/>
              <a:t>ConfigMap</a:t>
            </a:r>
            <a:r>
              <a:rPr lang="en-US" dirty="0"/>
              <a:t> and Secrets</a:t>
            </a:r>
          </a:p>
          <a:p>
            <a:r>
              <a:rPr lang="en-US" dirty="0"/>
              <a:t>- Summary/Feedback</a:t>
            </a:r>
          </a:p>
        </p:txBody>
      </p:sp>
    </p:spTree>
    <p:extLst>
      <p:ext uri="{BB962C8B-B14F-4D97-AF65-F5344CB8AC3E}">
        <p14:creationId xmlns:p14="http://schemas.microsoft.com/office/powerpoint/2010/main" val="3240365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 name="Group 1">
            <a:extLst>
              <a:ext uri="{FF2B5EF4-FFF2-40B4-BE49-F238E27FC236}">
                <a16:creationId xmlns:a16="http://schemas.microsoft.com/office/drawing/2014/main" id="{AB4EBB3F-9410-467F-91D2-19F519FD7FF4}"/>
              </a:ext>
            </a:extLst>
          </p:cNvPr>
          <p:cNvGrpSpPr/>
          <p:nvPr/>
        </p:nvGrpSpPr>
        <p:grpSpPr>
          <a:xfrm>
            <a:off x="1323827" y="1151473"/>
            <a:ext cx="9546823" cy="2803755"/>
            <a:chOff x="1051727" y="1022377"/>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1666961"/>
              <a:ext cx="2076453" cy="2159171"/>
              <a:chOff x="610662" y="2649835"/>
              <a:chExt cx="2076453" cy="2159171"/>
            </a:xfrm>
            <a:solidFill>
              <a:schemeClr val="tx1"/>
            </a:solid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022377"/>
              <a:ext cx="2581636" cy="2803754"/>
              <a:chOff x="4288571" y="2005251"/>
              <a:chExt cx="2581636" cy="2803754"/>
            </a:xfrm>
            <a:solidFill>
              <a:schemeClr val="tx1"/>
            </a:solid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1531725"/>
              <a:ext cx="2073570" cy="2294405"/>
              <a:chOff x="8083915" y="2514599"/>
              <a:chExt cx="2073570" cy="2294405"/>
            </a:xfrm>
            <a:solidFill>
              <a:schemeClr val="tx1"/>
            </a:solid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13453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076791"/>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1984462"/>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2813247"/>
              <a:ext cx="412424" cy="27489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047443"/>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047442"/>
              <a:ext cx="576497" cy="384257"/>
            </a:xfrm>
            <a:prstGeom prst="rect">
              <a:avLst/>
            </a:prstGeom>
          </p:spPr>
        </p:pic>
      </p:grpSp>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9278" y="1382532"/>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3413162" y="1620513"/>
            <a:ext cx="1342456" cy="799658"/>
          </a:xfrm>
          <a:prstGeom prst="rect">
            <a:avLst/>
          </a:prstGeom>
        </p:spPr>
      </p:pic>
      <p:sp>
        <p:nvSpPr>
          <p:cNvPr id="40" name="TextBox 39">
            <a:extLst>
              <a:ext uri="{FF2B5EF4-FFF2-40B4-BE49-F238E27FC236}">
                <a16:creationId xmlns:a16="http://schemas.microsoft.com/office/drawing/2014/main" id="{7F74CC88-2131-4605-A72C-189EED5D9C42}"/>
              </a:ext>
            </a:extLst>
          </p:cNvPr>
          <p:cNvSpPr txBox="1"/>
          <p:nvPr/>
        </p:nvSpPr>
        <p:spPr>
          <a:xfrm>
            <a:off x="978382"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Implement in any language and use standardized interfaces to the infrastructure</a:t>
            </a:r>
          </a:p>
        </p:txBody>
      </p:sp>
      <p:sp>
        <p:nvSpPr>
          <p:cNvPr id="41" name="TextBox 40">
            <a:extLst>
              <a:ext uri="{FF2B5EF4-FFF2-40B4-BE49-F238E27FC236}">
                <a16:creationId xmlns:a16="http://schemas.microsoft.com/office/drawing/2014/main" id="{8D478691-0BD1-4F3B-9A51-60178C9DC1B9}"/>
              </a:ext>
            </a:extLst>
          </p:cNvPr>
          <p:cNvSpPr txBox="1"/>
          <p:nvPr/>
        </p:nvSpPr>
        <p:spPr>
          <a:xfrm>
            <a:off x="4647400"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Build with all dependencies on any compatible kernel and share the immutable result</a:t>
            </a:r>
          </a:p>
        </p:txBody>
      </p:sp>
      <p:sp>
        <p:nvSpPr>
          <p:cNvPr id="45" name="TextBox 44">
            <a:extLst>
              <a:ext uri="{FF2B5EF4-FFF2-40B4-BE49-F238E27FC236}">
                <a16:creationId xmlns:a16="http://schemas.microsoft.com/office/drawing/2014/main" id="{14BA178A-DB6E-4296-929E-FACB92F140E8}"/>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  Focus on running an application - not the infrastructure</a:t>
            </a:r>
          </a:p>
        </p:txBody>
      </p:sp>
      <p:pic>
        <p:nvPicPr>
          <p:cNvPr id="48" name="Picture 47">
            <a:extLst>
              <a:ext uri="{FF2B5EF4-FFF2-40B4-BE49-F238E27FC236}">
                <a16:creationId xmlns:a16="http://schemas.microsoft.com/office/drawing/2014/main" id="{781400A1-07DB-4BA1-A3DC-18688EC28625}"/>
              </a:ext>
            </a:extLst>
          </p:cNvPr>
          <p:cNvPicPr>
            <a:picLocks noChangeAspect="1"/>
          </p:cNvPicPr>
          <p:nvPr/>
        </p:nvPicPr>
        <p:blipFill>
          <a:blip r:embed="rId17"/>
          <a:stretch>
            <a:fillRect/>
          </a:stretch>
        </p:blipFill>
        <p:spPr>
          <a:xfrm>
            <a:off x="2420069" y="2231657"/>
            <a:ext cx="597928" cy="398543"/>
          </a:xfrm>
          <a:prstGeom prst="rect">
            <a:avLst/>
          </a:prstGeom>
        </p:spPr>
      </p:pic>
    </p:spTree>
    <p:extLst>
      <p:ext uri="{BB962C8B-B14F-4D97-AF65-F5344CB8AC3E}">
        <p14:creationId xmlns:p14="http://schemas.microsoft.com/office/powerpoint/2010/main" val="1484053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81D5C-15E6-4B1A-8A98-C074B400A755}"/>
              </a:ext>
            </a:extLst>
          </p:cNvPr>
          <p:cNvSpPr>
            <a:spLocks noGrp="1"/>
          </p:cNvSpPr>
          <p:nvPr>
            <p:ph type="title"/>
          </p:nvPr>
        </p:nvSpPr>
        <p:spPr/>
        <p:txBody>
          <a:bodyPr/>
          <a:lstStyle/>
          <a:p>
            <a:r>
              <a:rPr lang="en-US" dirty="0"/>
              <a:t>Container decouple teams! </a:t>
            </a:r>
          </a:p>
        </p:txBody>
      </p:sp>
      <p:grpSp>
        <p:nvGrpSpPr>
          <p:cNvPr id="15" name="Group 14">
            <a:extLst>
              <a:ext uri="{FF2B5EF4-FFF2-40B4-BE49-F238E27FC236}">
                <a16:creationId xmlns:a16="http://schemas.microsoft.com/office/drawing/2014/main" id="{79EB5D6C-5B6D-4EAB-A3BD-61D2E91CA033}"/>
              </a:ext>
            </a:extLst>
          </p:cNvPr>
          <p:cNvGrpSpPr/>
          <p:nvPr/>
        </p:nvGrpSpPr>
        <p:grpSpPr>
          <a:xfrm>
            <a:off x="1592955" y="3082407"/>
            <a:ext cx="2162223" cy="1431415"/>
            <a:chOff x="1485379" y="2782541"/>
            <a:chExt cx="2162223" cy="1431415"/>
          </a:xfrm>
        </p:grpSpPr>
        <p:pic>
          <p:nvPicPr>
            <p:cNvPr id="6" name="Graphic 5" descr="Users">
              <a:extLst>
                <a:ext uri="{FF2B5EF4-FFF2-40B4-BE49-F238E27FC236}">
                  <a16:creationId xmlns:a16="http://schemas.microsoft.com/office/drawing/2014/main" id="{A06AFCB9-06F1-48C1-B991-2917D7000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0033" y="2782541"/>
              <a:ext cx="1292917" cy="1292917"/>
            </a:xfrm>
            <a:prstGeom prst="rect">
              <a:avLst/>
            </a:prstGeom>
          </p:spPr>
        </p:pic>
        <p:sp>
          <p:nvSpPr>
            <p:cNvPr id="9" name="TextBox 8">
              <a:extLst>
                <a:ext uri="{FF2B5EF4-FFF2-40B4-BE49-F238E27FC236}">
                  <a16:creationId xmlns:a16="http://schemas.microsoft.com/office/drawing/2014/main" id="{13D2800C-6053-40D0-AA96-0DBBD4664C17}"/>
                </a:ext>
              </a:extLst>
            </p:cNvPr>
            <p:cNvSpPr txBox="1"/>
            <p:nvPr/>
          </p:nvSpPr>
          <p:spPr>
            <a:xfrm flipH="1">
              <a:off x="1485379"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A</a:t>
              </a:r>
            </a:p>
          </p:txBody>
        </p:sp>
      </p:grpSp>
      <p:grpSp>
        <p:nvGrpSpPr>
          <p:cNvPr id="17" name="Group 16">
            <a:extLst>
              <a:ext uri="{FF2B5EF4-FFF2-40B4-BE49-F238E27FC236}">
                <a16:creationId xmlns:a16="http://schemas.microsoft.com/office/drawing/2014/main" id="{BA1D1C73-33DF-41DB-8099-5CEE1E1D6774}"/>
              </a:ext>
            </a:extLst>
          </p:cNvPr>
          <p:cNvGrpSpPr/>
          <p:nvPr/>
        </p:nvGrpSpPr>
        <p:grpSpPr>
          <a:xfrm>
            <a:off x="8874650" y="3082407"/>
            <a:ext cx="2162223" cy="1431415"/>
            <a:chOff x="8814922" y="2782541"/>
            <a:chExt cx="2162223" cy="1431415"/>
          </a:xfrm>
        </p:grpSpPr>
        <p:pic>
          <p:nvPicPr>
            <p:cNvPr id="8" name="Graphic 7" descr="Users">
              <a:extLst>
                <a:ext uri="{FF2B5EF4-FFF2-40B4-BE49-F238E27FC236}">
                  <a16:creationId xmlns:a16="http://schemas.microsoft.com/office/drawing/2014/main" id="{4851C06A-5D51-44FF-AFC7-24244247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9576" y="2782541"/>
              <a:ext cx="1292917" cy="1292917"/>
            </a:xfrm>
            <a:prstGeom prst="rect">
              <a:avLst/>
            </a:prstGeom>
          </p:spPr>
        </p:pic>
        <p:sp>
          <p:nvSpPr>
            <p:cNvPr id="10" name="TextBox 9">
              <a:extLst>
                <a:ext uri="{FF2B5EF4-FFF2-40B4-BE49-F238E27FC236}">
                  <a16:creationId xmlns:a16="http://schemas.microsoft.com/office/drawing/2014/main" id="{88F22A97-6442-44AC-80C3-30856DBC4D74}"/>
                </a:ext>
              </a:extLst>
            </p:cNvPr>
            <p:cNvSpPr txBox="1"/>
            <p:nvPr/>
          </p:nvSpPr>
          <p:spPr>
            <a:xfrm flipH="1">
              <a:off x="8814922"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B</a:t>
              </a:r>
            </a:p>
          </p:txBody>
        </p:sp>
      </p:grpSp>
      <p:grpSp>
        <p:nvGrpSpPr>
          <p:cNvPr id="14" name="Group 13">
            <a:extLst>
              <a:ext uri="{FF2B5EF4-FFF2-40B4-BE49-F238E27FC236}">
                <a16:creationId xmlns:a16="http://schemas.microsoft.com/office/drawing/2014/main" id="{35C5BDCC-23DB-4187-B480-F60A7531F4D9}"/>
              </a:ext>
            </a:extLst>
          </p:cNvPr>
          <p:cNvGrpSpPr/>
          <p:nvPr/>
        </p:nvGrpSpPr>
        <p:grpSpPr>
          <a:xfrm>
            <a:off x="5150149" y="4870893"/>
            <a:ext cx="2162223" cy="1431416"/>
            <a:chOff x="5150151" y="4855974"/>
            <a:chExt cx="2162223" cy="1431416"/>
          </a:xfrm>
        </p:grpSpPr>
        <p:pic>
          <p:nvPicPr>
            <p:cNvPr id="7" name="Graphic 6" descr="Users">
              <a:extLst>
                <a:ext uri="{FF2B5EF4-FFF2-40B4-BE49-F238E27FC236}">
                  <a16:creationId xmlns:a16="http://schemas.microsoft.com/office/drawing/2014/main" id="{41E288B6-DC01-455F-AFC5-8AF31084A6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4855974"/>
              <a:ext cx="1292917" cy="1292917"/>
            </a:xfrm>
            <a:prstGeom prst="rect">
              <a:avLst/>
            </a:prstGeom>
          </p:spPr>
        </p:pic>
        <p:sp>
          <p:nvSpPr>
            <p:cNvPr id="11" name="TextBox 10">
              <a:extLst>
                <a:ext uri="{FF2B5EF4-FFF2-40B4-BE49-F238E27FC236}">
                  <a16:creationId xmlns:a16="http://schemas.microsoft.com/office/drawing/2014/main" id="{A57D2A46-3E1E-469B-B34A-7E0F00CBC3C8}"/>
                </a:ext>
              </a:extLst>
            </p:cNvPr>
            <p:cNvSpPr txBox="1"/>
            <p:nvPr/>
          </p:nvSpPr>
          <p:spPr>
            <a:xfrm flipH="1">
              <a:off x="5150151" y="6010391"/>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Server Infrastructure</a:t>
              </a:r>
            </a:p>
          </p:txBody>
        </p:sp>
      </p:grpSp>
      <p:grpSp>
        <p:nvGrpSpPr>
          <p:cNvPr id="16" name="Group 15">
            <a:extLst>
              <a:ext uri="{FF2B5EF4-FFF2-40B4-BE49-F238E27FC236}">
                <a16:creationId xmlns:a16="http://schemas.microsoft.com/office/drawing/2014/main" id="{7D79D6DB-1922-4FB2-842A-80181C4A24CA}"/>
              </a:ext>
            </a:extLst>
          </p:cNvPr>
          <p:cNvGrpSpPr/>
          <p:nvPr/>
        </p:nvGrpSpPr>
        <p:grpSpPr>
          <a:xfrm>
            <a:off x="4992750" y="919264"/>
            <a:ext cx="2477021" cy="1431417"/>
            <a:chOff x="4992752" y="1347434"/>
            <a:chExt cx="2477021" cy="1431417"/>
          </a:xfrm>
        </p:grpSpPr>
        <p:pic>
          <p:nvPicPr>
            <p:cNvPr id="12" name="Graphic 11" descr="Users">
              <a:extLst>
                <a:ext uri="{FF2B5EF4-FFF2-40B4-BE49-F238E27FC236}">
                  <a16:creationId xmlns:a16="http://schemas.microsoft.com/office/drawing/2014/main" id="{86E2E794-CD1A-462B-A64E-1418630597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1347434"/>
              <a:ext cx="1292917" cy="1292917"/>
            </a:xfrm>
            <a:prstGeom prst="rect">
              <a:avLst/>
            </a:prstGeom>
          </p:spPr>
        </p:pic>
        <p:sp>
          <p:nvSpPr>
            <p:cNvPr id="13" name="TextBox 12">
              <a:extLst>
                <a:ext uri="{FF2B5EF4-FFF2-40B4-BE49-F238E27FC236}">
                  <a16:creationId xmlns:a16="http://schemas.microsoft.com/office/drawing/2014/main" id="{4C606647-EC90-4A44-A41A-54F91994CCBE}"/>
                </a:ext>
              </a:extLst>
            </p:cNvPr>
            <p:cNvSpPr txBox="1"/>
            <p:nvPr/>
          </p:nvSpPr>
          <p:spPr>
            <a:xfrm flipH="1">
              <a:off x="4992752" y="2501852"/>
              <a:ext cx="247702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Logging &amp; Monitoring</a:t>
              </a:r>
            </a:p>
          </p:txBody>
        </p:sp>
      </p:grpSp>
      <p:pic>
        <p:nvPicPr>
          <p:cNvPr id="18" name="Picture 4" descr="Bildergebnis für kubernetes">
            <a:extLst>
              <a:ext uri="{FF2B5EF4-FFF2-40B4-BE49-F238E27FC236}">
                <a16:creationId xmlns:a16="http://schemas.microsoft.com/office/drawing/2014/main" id="{3B0098B0-427E-4071-A0B8-3E3F1D2F0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707" y="3200455"/>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A05E073-E44B-4F40-A148-59AB9A585DB6}"/>
              </a:ext>
            </a:extLst>
          </p:cNvPr>
          <p:cNvPicPr>
            <a:picLocks noChangeAspect="1"/>
          </p:cNvPicPr>
          <p:nvPr/>
        </p:nvPicPr>
        <p:blipFill>
          <a:blip r:embed="rId5">
            <a:extLst/>
          </a:blip>
          <a:stretch>
            <a:fillRect/>
          </a:stretch>
        </p:blipFill>
        <p:spPr>
          <a:xfrm>
            <a:off x="5070612" y="3329036"/>
            <a:ext cx="1342456" cy="799658"/>
          </a:xfrm>
          <a:prstGeom prst="rect">
            <a:avLst/>
          </a:prstGeom>
        </p:spPr>
      </p:pic>
      <p:sp>
        <p:nvSpPr>
          <p:cNvPr id="20" name="Arrow: Right 19">
            <a:extLst>
              <a:ext uri="{FF2B5EF4-FFF2-40B4-BE49-F238E27FC236}">
                <a16:creationId xmlns:a16="http://schemas.microsoft.com/office/drawing/2014/main" id="{0C640B62-8292-4AB8-8849-BF162C868A55}"/>
              </a:ext>
            </a:extLst>
          </p:cNvPr>
          <p:cNvSpPr/>
          <p:nvPr/>
        </p:nvSpPr>
        <p:spPr bwMode="gray">
          <a:xfrm>
            <a:off x="3544022"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Right 20">
            <a:extLst>
              <a:ext uri="{FF2B5EF4-FFF2-40B4-BE49-F238E27FC236}">
                <a16:creationId xmlns:a16="http://schemas.microsoft.com/office/drawing/2014/main" id="{CC0E7698-97E3-40D0-92EF-6ABA81C622CB}"/>
              </a:ext>
            </a:extLst>
          </p:cNvPr>
          <p:cNvSpPr/>
          <p:nvPr/>
        </p:nvSpPr>
        <p:spPr bwMode="gray">
          <a:xfrm rot="10800000">
            <a:off x="7695570"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Arrow: Right 21">
            <a:extLst>
              <a:ext uri="{FF2B5EF4-FFF2-40B4-BE49-F238E27FC236}">
                <a16:creationId xmlns:a16="http://schemas.microsoft.com/office/drawing/2014/main" id="{385FB331-65AB-4916-A2B6-5676E05BB118}"/>
              </a:ext>
            </a:extLst>
          </p:cNvPr>
          <p:cNvSpPr/>
          <p:nvPr/>
        </p:nvSpPr>
        <p:spPr bwMode="gray">
          <a:xfrm rot="5400000">
            <a:off x="5908571" y="2671075"/>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Arrow: Right 22">
            <a:extLst>
              <a:ext uri="{FF2B5EF4-FFF2-40B4-BE49-F238E27FC236}">
                <a16:creationId xmlns:a16="http://schemas.microsoft.com/office/drawing/2014/main" id="{563A6489-52A9-4B0E-936F-C271FCEF43AA}"/>
              </a:ext>
            </a:extLst>
          </p:cNvPr>
          <p:cNvSpPr/>
          <p:nvPr/>
        </p:nvSpPr>
        <p:spPr bwMode="gray">
          <a:xfrm rot="16200000">
            <a:off x="5908571" y="4449688"/>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Speech Bubble: Rectangle with Corners Rounded 23">
            <a:extLst>
              <a:ext uri="{FF2B5EF4-FFF2-40B4-BE49-F238E27FC236}">
                <a16:creationId xmlns:a16="http://schemas.microsoft.com/office/drawing/2014/main" id="{DC741A1D-D6A5-4139-A5B1-33CFEC8D6CD7}"/>
              </a:ext>
            </a:extLst>
          </p:cNvPr>
          <p:cNvSpPr/>
          <p:nvPr/>
        </p:nvSpPr>
        <p:spPr bwMode="gray">
          <a:xfrm>
            <a:off x="384086" y="1832509"/>
            <a:ext cx="2635624" cy="1108037"/>
          </a:xfrm>
          <a:prstGeom prst="wedgeRoundRectCallout">
            <a:avLst>
              <a:gd name="adj1" fmla="val 38759"/>
              <a:gd name="adj2" fmla="val 75121"/>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deploy and scale our app easily”</a:t>
            </a:r>
          </a:p>
        </p:txBody>
      </p:sp>
      <p:sp>
        <p:nvSpPr>
          <p:cNvPr id="25" name="Speech Bubble: Rectangle with Corners Rounded 24">
            <a:extLst>
              <a:ext uri="{FF2B5EF4-FFF2-40B4-BE49-F238E27FC236}">
                <a16:creationId xmlns:a16="http://schemas.microsoft.com/office/drawing/2014/main" id="{6B799B4D-A14D-439E-A277-3FEB048B6D57}"/>
              </a:ext>
            </a:extLst>
          </p:cNvPr>
          <p:cNvSpPr/>
          <p:nvPr/>
        </p:nvSpPr>
        <p:spPr bwMode="gray">
          <a:xfrm>
            <a:off x="957626" y="4976223"/>
            <a:ext cx="3432879" cy="1108037"/>
          </a:xfrm>
          <a:prstGeom prst="wedgeRoundRectCallout">
            <a:avLst>
              <a:gd name="adj1" fmla="val 7631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“Infrastructure is an abstraction to the app. We can easily (ex)change infrastructure”</a:t>
            </a:r>
          </a:p>
        </p:txBody>
      </p:sp>
      <p:sp>
        <p:nvSpPr>
          <p:cNvPr id="26" name="Speech Bubble: Rectangle with Corners Rounded 25">
            <a:extLst>
              <a:ext uri="{FF2B5EF4-FFF2-40B4-BE49-F238E27FC236}">
                <a16:creationId xmlns:a16="http://schemas.microsoft.com/office/drawing/2014/main" id="{71EB1018-172F-44EA-BE7D-CE606DA98DF1}"/>
              </a:ext>
            </a:extLst>
          </p:cNvPr>
          <p:cNvSpPr/>
          <p:nvPr/>
        </p:nvSpPr>
        <p:spPr bwMode="gray">
          <a:xfrm>
            <a:off x="7871340" y="5067947"/>
            <a:ext cx="3165533" cy="1388059"/>
          </a:xfrm>
          <a:prstGeom prst="wedgeRoundRectCallout">
            <a:avLst>
              <a:gd name="adj1" fmla="val 9127"/>
              <a:gd name="adj2" fmla="val -81590"/>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talk to a logging agent on localhost and don’t have to implement much”</a:t>
            </a:r>
          </a:p>
        </p:txBody>
      </p:sp>
      <p:sp>
        <p:nvSpPr>
          <p:cNvPr id="27" name="Speech Bubble: Rectangle with Corners Rounded 26">
            <a:extLst>
              <a:ext uri="{FF2B5EF4-FFF2-40B4-BE49-F238E27FC236}">
                <a16:creationId xmlns:a16="http://schemas.microsoft.com/office/drawing/2014/main" id="{972D155E-AB3D-46E0-B349-48B6080483B0}"/>
              </a:ext>
            </a:extLst>
          </p:cNvPr>
          <p:cNvSpPr/>
          <p:nvPr/>
        </p:nvSpPr>
        <p:spPr bwMode="gray">
          <a:xfrm>
            <a:off x="7592864" y="1242644"/>
            <a:ext cx="3432879" cy="1108037"/>
          </a:xfrm>
          <a:prstGeom prst="wedgeRoundRectCallout">
            <a:avLst>
              <a:gd name="adj1" fmla="val -6408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provide central tools which are easy to incorporate in any application”</a:t>
            </a:r>
          </a:p>
        </p:txBody>
      </p:sp>
    </p:spTree>
    <p:extLst>
      <p:ext uri="{BB962C8B-B14F-4D97-AF65-F5344CB8AC3E}">
        <p14:creationId xmlns:p14="http://schemas.microsoft.com/office/powerpoint/2010/main" val="309396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60715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323827" y="1166701"/>
            <a:ext cx="9546823" cy="2803755"/>
            <a:chOff x="1051727" y="1672310"/>
            <a:chExt cx="9546823" cy="2803755"/>
          </a:xfrm>
          <a:solidFill>
            <a:schemeClr val="tx1"/>
          </a:solidFill>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a:grp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a:grp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a:grp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34" name="TextBox 33">
            <a:extLst>
              <a:ext uri="{FF2B5EF4-FFF2-40B4-BE49-F238E27FC236}">
                <a16:creationId xmlns:a16="http://schemas.microsoft.com/office/drawing/2014/main" id="{08895FF9-AAC2-46E8-B31A-C7BB28684120}"/>
              </a:ext>
            </a:extLst>
          </p:cNvPr>
          <p:cNvSpPr txBox="1"/>
          <p:nvPr/>
        </p:nvSpPr>
        <p:spPr>
          <a:xfrm>
            <a:off x="978382"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Implement complex frameworks dictated by the infrastructure</a:t>
            </a:r>
          </a:p>
        </p:txBody>
      </p:sp>
      <p:sp>
        <p:nvSpPr>
          <p:cNvPr id="37" name="TextBox 36">
            <a:extLst>
              <a:ext uri="{FF2B5EF4-FFF2-40B4-BE49-F238E27FC236}">
                <a16:creationId xmlns:a16="http://schemas.microsoft.com/office/drawing/2014/main" id="{00F5C936-90DD-4FE3-8D7C-E6F258A3B272}"/>
              </a:ext>
            </a:extLst>
          </p:cNvPr>
          <p:cNvSpPr txBox="1"/>
          <p:nvPr/>
        </p:nvSpPr>
        <p:spPr>
          <a:xfrm>
            <a:off x="4647400"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dedicated build machines for each compiler version</a:t>
            </a:r>
          </a:p>
        </p:txBody>
      </p:sp>
      <p:sp>
        <p:nvSpPr>
          <p:cNvPr id="38" name="TextBox 37">
            <a:extLst>
              <a:ext uri="{FF2B5EF4-FFF2-40B4-BE49-F238E27FC236}">
                <a16:creationId xmlns:a16="http://schemas.microsoft.com/office/drawing/2014/main" id="{A9B801C2-7355-45F6-A271-77DE84F0F47E}"/>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different environments and struggle with standardization</a:t>
            </a:r>
          </a:p>
        </p:txBody>
      </p:sp>
    </p:spTree>
    <p:extLst>
      <p:ext uri="{BB962C8B-B14F-4D97-AF65-F5344CB8AC3E}">
        <p14:creationId xmlns:p14="http://schemas.microsoft.com/office/powerpoint/2010/main" val="4013236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438686"/>
            <a:ext cx="11186476" cy="369332"/>
          </a:xfrm>
          <a:solidFill>
            <a:schemeClr val="bg1"/>
          </a:solidFill>
        </p:spPr>
        <p:txBody>
          <a:bodyPr/>
          <a:lstStyle/>
          <a:p>
            <a:r>
              <a:rPr lang="en-US" dirty="0"/>
              <a:t>Monolith</a:t>
            </a:r>
          </a:p>
        </p:txBody>
      </p:sp>
      <p:grpSp>
        <p:nvGrpSpPr>
          <p:cNvPr id="2" name="Group 1">
            <a:extLst>
              <a:ext uri="{FF2B5EF4-FFF2-40B4-BE49-F238E27FC236}">
                <a16:creationId xmlns:a16="http://schemas.microsoft.com/office/drawing/2014/main" id="{8E196147-023B-4460-A657-6BDCC14EF35C}"/>
              </a:ext>
            </a:extLst>
          </p:cNvPr>
          <p:cNvGrpSpPr/>
          <p:nvPr/>
        </p:nvGrpSpPr>
        <p:grpSpPr>
          <a:xfrm>
            <a:off x="1597854" y="2063931"/>
            <a:ext cx="3665217" cy="2730138"/>
            <a:chOff x="1597854" y="2063931"/>
            <a:chExt cx="3665217" cy="2730138"/>
          </a:xfrm>
        </p:grpSpPr>
        <p:sp>
          <p:nvSpPr>
            <p:cNvPr id="8" name="Rectangle 7">
              <a:extLst>
                <a:ext uri="{FF2B5EF4-FFF2-40B4-BE49-F238E27FC236}">
                  <a16:creationId xmlns:a16="http://schemas.microsoft.com/office/drawing/2014/main" id="{836AC609-0F7F-4352-B882-7F29825A69E4}"/>
                </a:ext>
              </a:extLst>
            </p:cNvPr>
            <p:cNvSpPr/>
            <p:nvPr/>
          </p:nvSpPr>
          <p:spPr bwMode="gray">
            <a:xfrm>
              <a:off x="1597854" y="2063931"/>
              <a:ext cx="3665217" cy="2730138"/>
            </a:xfrm>
            <a:prstGeom prst="rect">
              <a:avLst/>
            </a:prstGeom>
            <a:solidFill>
              <a:schemeClr val="tx2">
                <a:lumMod val="90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Server/VM</a:t>
              </a:r>
            </a:p>
          </p:txBody>
        </p:sp>
        <p:sp>
          <p:nvSpPr>
            <p:cNvPr id="22" name="Rectangle 21">
              <a:extLst>
                <a:ext uri="{FF2B5EF4-FFF2-40B4-BE49-F238E27FC236}">
                  <a16:creationId xmlns:a16="http://schemas.microsoft.com/office/drawing/2014/main" id="{6758E0CE-D58E-484E-8528-F3F47C3B504C}"/>
                </a:ext>
              </a:extLst>
            </p:cNvPr>
            <p:cNvSpPr/>
            <p:nvPr/>
          </p:nvSpPr>
          <p:spPr bwMode="gray">
            <a:xfrm>
              <a:off x="3499127" y="2573387"/>
              <a:ext cx="1373317" cy="914781"/>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2</a:t>
              </a:r>
            </a:p>
          </p:txBody>
        </p:sp>
        <p:sp>
          <p:nvSpPr>
            <p:cNvPr id="32" name="Rectangle 31">
              <a:extLst>
                <a:ext uri="{FF2B5EF4-FFF2-40B4-BE49-F238E27FC236}">
                  <a16:creationId xmlns:a16="http://schemas.microsoft.com/office/drawing/2014/main" id="{D8CAD028-C007-4D32-AFFC-AB51E5F41CAB}"/>
                </a:ext>
              </a:extLst>
            </p:cNvPr>
            <p:cNvSpPr/>
            <p:nvPr/>
          </p:nvSpPr>
          <p:spPr bwMode="gray">
            <a:xfrm>
              <a:off x="2021393" y="2573387"/>
              <a:ext cx="1477733" cy="914781"/>
            </a:xfrm>
            <a:prstGeom prst="rect">
              <a:avLst/>
            </a:prstGeom>
            <a:solidFill>
              <a:srgbClr val="0070C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1</a:t>
              </a:r>
            </a:p>
          </p:txBody>
        </p:sp>
        <p:sp>
          <p:nvSpPr>
            <p:cNvPr id="33" name="Rectangle 32">
              <a:extLst>
                <a:ext uri="{FF2B5EF4-FFF2-40B4-BE49-F238E27FC236}">
                  <a16:creationId xmlns:a16="http://schemas.microsoft.com/office/drawing/2014/main" id="{AF2E68E4-858C-425F-B47D-B728F011C1DB}"/>
                </a:ext>
              </a:extLst>
            </p:cNvPr>
            <p:cNvSpPr/>
            <p:nvPr/>
          </p:nvSpPr>
          <p:spPr bwMode="gray">
            <a:xfrm>
              <a:off x="2026464" y="3485780"/>
              <a:ext cx="1472662" cy="928594"/>
            </a:xfrm>
            <a:prstGeom prst="rect">
              <a:avLst/>
            </a:prstGeom>
            <a:solidFill>
              <a:srgbClr val="00B05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3</a:t>
              </a:r>
            </a:p>
          </p:txBody>
        </p:sp>
        <p:sp>
          <p:nvSpPr>
            <p:cNvPr id="34" name="Rectangle 33">
              <a:extLst>
                <a:ext uri="{FF2B5EF4-FFF2-40B4-BE49-F238E27FC236}">
                  <a16:creationId xmlns:a16="http://schemas.microsoft.com/office/drawing/2014/main" id="{B9FB9A71-640B-40CF-96CC-631CC095761C}"/>
                </a:ext>
              </a:extLst>
            </p:cNvPr>
            <p:cNvSpPr/>
            <p:nvPr/>
          </p:nvSpPr>
          <p:spPr bwMode="gray">
            <a:xfrm>
              <a:off x="3499127" y="3485783"/>
              <a:ext cx="1373317" cy="928594"/>
            </a:xfrm>
            <a:prstGeom prst="rect">
              <a:avLst/>
            </a:prstGeom>
            <a:solidFill>
              <a:srgbClr val="FF000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sp>
        <p:nvSpPr>
          <p:cNvPr id="35" name="Text Placeholder 1">
            <a:extLst>
              <a:ext uri="{FF2B5EF4-FFF2-40B4-BE49-F238E27FC236}">
                <a16:creationId xmlns:a16="http://schemas.microsoft.com/office/drawing/2014/main" id="{7208CFD8-0DC5-4915-A655-9D1D7DD0C99E}"/>
              </a:ext>
            </a:extLst>
          </p:cNvPr>
          <p:cNvSpPr>
            <a:spLocks noGrp="1"/>
          </p:cNvSpPr>
          <p:nvPr>
            <p:ph type="body" sz="quarter" idx="10"/>
          </p:nvPr>
        </p:nvSpPr>
        <p:spPr>
          <a:xfrm>
            <a:off x="6335487" y="1592250"/>
            <a:ext cx="5094513" cy="3959464"/>
          </a:xfrm>
          <a:ln>
            <a:solidFill>
              <a:schemeClr val="bg1"/>
            </a:solidFill>
          </a:ln>
        </p:spPr>
        <p:txBody>
          <a:bodyPr/>
          <a:lstStyle/>
          <a:p>
            <a:pPr marL="342900" indent="-342900">
              <a:buFont typeface="Arial" panose="020B0604020202020204" pitchFamily="34" charset="0"/>
              <a:buChar char="•"/>
            </a:pPr>
            <a:r>
              <a:rPr lang="en-US" dirty="0"/>
              <a:t>Complex to setup</a:t>
            </a:r>
          </a:p>
          <a:p>
            <a:pPr marL="342900" indent="-342900">
              <a:buFont typeface="Arial" panose="020B0604020202020204" pitchFamily="34" charset="0"/>
              <a:buChar char="•"/>
            </a:pPr>
            <a:r>
              <a:rPr lang="en-US" dirty="0"/>
              <a:t>Dependent on technology stack</a:t>
            </a:r>
          </a:p>
          <a:p>
            <a:pPr marL="342900" indent="-342900">
              <a:buFont typeface="Arial" panose="020B0604020202020204" pitchFamily="34" charset="0"/>
              <a:buChar char="•"/>
            </a:pPr>
            <a:r>
              <a:rPr lang="en-US" dirty="0"/>
              <a:t>Single point of failure</a:t>
            </a:r>
          </a:p>
          <a:p>
            <a:pPr marL="342900" indent="-342900">
              <a:buFont typeface="Arial" panose="020B0604020202020204" pitchFamily="34" charset="0"/>
              <a:buChar char="•"/>
            </a:pPr>
            <a:r>
              <a:rPr lang="en-US" dirty="0"/>
              <a:t>Release schedule locked</a:t>
            </a:r>
          </a:p>
          <a:p>
            <a:pPr marL="342900" indent="-342900">
              <a:buFont typeface="Arial" panose="020B0604020202020204" pitchFamily="34" charset="0"/>
              <a:buChar char="•"/>
            </a:pPr>
            <a:r>
              <a:rPr lang="en-US" dirty="0"/>
              <a:t>Hard to Scale</a:t>
            </a:r>
          </a:p>
        </p:txBody>
      </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01320B6-C705-44A5-8185-5EC9B4350315}"/>
              </a:ext>
            </a:extLst>
          </p:cNvPr>
          <p:cNvSpPr/>
          <p:nvPr/>
        </p:nvSpPr>
        <p:spPr bwMode="gray">
          <a:xfrm>
            <a:off x="3079719" y="3412416"/>
            <a:ext cx="6035040" cy="3083386"/>
          </a:xfrm>
          <a:prstGeom prst="roundRect">
            <a:avLst>
              <a:gd name="adj" fmla="val 7945"/>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20" name="Rectangle: Rounded Corners 19">
            <a:extLst>
              <a:ext uri="{FF2B5EF4-FFF2-40B4-BE49-F238E27FC236}">
                <a16:creationId xmlns:a16="http://schemas.microsoft.com/office/drawing/2014/main" id="{9591138E-A850-4872-A656-C123A20725F8}"/>
              </a:ext>
            </a:extLst>
          </p:cNvPr>
          <p:cNvSpPr/>
          <p:nvPr/>
        </p:nvSpPr>
        <p:spPr bwMode="gray">
          <a:xfrm>
            <a:off x="3079719" y="4163494"/>
            <a:ext cx="6035040" cy="2332307"/>
          </a:xfrm>
          <a:prstGeom prst="roundRect">
            <a:avLst>
              <a:gd name="adj" fmla="val 12516"/>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9" name="Rectangle: Rounded Corners 18">
            <a:extLst>
              <a:ext uri="{FF2B5EF4-FFF2-40B4-BE49-F238E27FC236}">
                <a16:creationId xmlns:a16="http://schemas.microsoft.com/office/drawing/2014/main" id="{ED4BBB1E-D779-4CA1-BE81-50215F072F8C}"/>
              </a:ext>
            </a:extLst>
          </p:cNvPr>
          <p:cNvSpPr/>
          <p:nvPr/>
        </p:nvSpPr>
        <p:spPr bwMode="gray">
          <a:xfrm>
            <a:off x="3080067" y="4914573"/>
            <a:ext cx="6035040" cy="1581229"/>
          </a:xfrm>
          <a:prstGeom prst="roundRect">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3" name="Title 2">
            <a:extLst>
              <a:ext uri="{FF2B5EF4-FFF2-40B4-BE49-F238E27FC236}">
                <a16:creationId xmlns:a16="http://schemas.microsoft.com/office/drawing/2014/main" id="{2A1357FF-8582-4E27-8586-01C429A206B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Tech Pizza – levels of abstraction</a:t>
            </a:r>
          </a:p>
        </p:txBody>
      </p:sp>
      <p:grpSp>
        <p:nvGrpSpPr>
          <p:cNvPr id="18" name="Group 17">
            <a:extLst>
              <a:ext uri="{FF2B5EF4-FFF2-40B4-BE49-F238E27FC236}">
                <a16:creationId xmlns:a16="http://schemas.microsoft.com/office/drawing/2014/main" id="{EEFC7538-6E07-4A46-B06F-11786510155F}"/>
              </a:ext>
            </a:extLst>
          </p:cNvPr>
          <p:cNvGrpSpPr/>
          <p:nvPr/>
        </p:nvGrpSpPr>
        <p:grpSpPr>
          <a:xfrm>
            <a:off x="3746144" y="1234340"/>
            <a:ext cx="4702885" cy="5119660"/>
            <a:chOff x="1764252" y="1248633"/>
            <a:chExt cx="4702885" cy="5119660"/>
          </a:xfrm>
        </p:grpSpPr>
        <p:sp>
          <p:nvSpPr>
            <p:cNvPr id="4" name="Rectangle: Rounded Corners 3">
              <a:extLst>
                <a:ext uri="{FF2B5EF4-FFF2-40B4-BE49-F238E27FC236}">
                  <a16:creationId xmlns:a16="http://schemas.microsoft.com/office/drawing/2014/main" id="{D856CE00-F006-423B-B146-AFAFB5006801}"/>
                </a:ext>
              </a:extLst>
            </p:cNvPr>
            <p:cNvSpPr/>
            <p:nvPr/>
          </p:nvSpPr>
          <p:spPr bwMode="gray">
            <a:xfrm>
              <a:off x="176425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Cheese</a:t>
              </a:r>
            </a:p>
          </p:txBody>
        </p:sp>
        <p:sp>
          <p:nvSpPr>
            <p:cNvPr id="5" name="Rectangle: Rounded Corners 4">
              <a:extLst>
                <a:ext uri="{FF2B5EF4-FFF2-40B4-BE49-F238E27FC236}">
                  <a16:creationId xmlns:a16="http://schemas.microsoft.com/office/drawing/2014/main" id="{8F0BE855-4A08-463D-AE8C-387FC8FB32DE}"/>
                </a:ext>
              </a:extLst>
            </p:cNvPr>
            <p:cNvSpPr/>
            <p:nvPr/>
          </p:nvSpPr>
          <p:spPr bwMode="gray">
            <a:xfrm>
              <a:off x="176425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Topping</a:t>
              </a:r>
            </a:p>
          </p:txBody>
        </p:sp>
        <p:sp>
          <p:nvSpPr>
            <p:cNvPr id="6" name="Rectangle: Rounded Corners 5">
              <a:extLst>
                <a:ext uri="{FF2B5EF4-FFF2-40B4-BE49-F238E27FC236}">
                  <a16:creationId xmlns:a16="http://schemas.microsoft.com/office/drawing/2014/main" id="{3617680C-2790-40FF-8FEB-884AB972C5FC}"/>
                </a:ext>
              </a:extLst>
            </p:cNvPr>
            <p:cNvSpPr/>
            <p:nvPr/>
          </p:nvSpPr>
          <p:spPr bwMode="gray">
            <a:xfrm>
              <a:off x="176425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Sauce</a:t>
              </a:r>
            </a:p>
          </p:txBody>
        </p:sp>
        <p:sp>
          <p:nvSpPr>
            <p:cNvPr id="7" name="Rectangle: Rounded Corners 6">
              <a:extLst>
                <a:ext uri="{FF2B5EF4-FFF2-40B4-BE49-F238E27FC236}">
                  <a16:creationId xmlns:a16="http://schemas.microsoft.com/office/drawing/2014/main" id="{2EDE8CEC-A536-4C4A-A573-84D25123C27E}"/>
                </a:ext>
              </a:extLst>
            </p:cNvPr>
            <p:cNvSpPr/>
            <p:nvPr/>
          </p:nvSpPr>
          <p:spPr bwMode="gray">
            <a:xfrm>
              <a:off x="176425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Pizza Dough</a:t>
              </a:r>
            </a:p>
          </p:txBody>
        </p:sp>
        <p:sp>
          <p:nvSpPr>
            <p:cNvPr id="8" name="Rectangle: Rounded Corners 7">
              <a:extLst>
                <a:ext uri="{FF2B5EF4-FFF2-40B4-BE49-F238E27FC236}">
                  <a16:creationId xmlns:a16="http://schemas.microsoft.com/office/drawing/2014/main" id="{ED79B462-8500-42AF-8944-4CE4BBBED4F0}"/>
                </a:ext>
              </a:extLst>
            </p:cNvPr>
            <p:cNvSpPr/>
            <p:nvPr/>
          </p:nvSpPr>
          <p:spPr bwMode="gray">
            <a:xfrm>
              <a:off x="176425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Baking Tray</a:t>
              </a:r>
            </a:p>
          </p:txBody>
        </p:sp>
        <p:sp>
          <p:nvSpPr>
            <p:cNvPr id="9" name="Rectangle: Rounded Corners 8">
              <a:extLst>
                <a:ext uri="{FF2B5EF4-FFF2-40B4-BE49-F238E27FC236}">
                  <a16:creationId xmlns:a16="http://schemas.microsoft.com/office/drawing/2014/main" id="{4084DA33-632A-4C70-9D60-55DA915DA1B2}"/>
                </a:ext>
              </a:extLst>
            </p:cNvPr>
            <p:cNvSpPr/>
            <p:nvPr/>
          </p:nvSpPr>
          <p:spPr bwMode="gray">
            <a:xfrm>
              <a:off x="176425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Oven</a:t>
              </a:r>
            </a:p>
          </p:txBody>
        </p:sp>
        <p:sp>
          <p:nvSpPr>
            <p:cNvPr id="10" name="Rectangle: Rounded Corners 9">
              <a:extLst>
                <a:ext uri="{FF2B5EF4-FFF2-40B4-BE49-F238E27FC236}">
                  <a16:creationId xmlns:a16="http://schemas.microsoft.com/office/drawing/2014/main" id="{0222DEE8-0278-40D0-8CBD-C1D166F786C7}"/>
                </a:ext>
              </a:extLst>
            </p:cNvPr>
            <p:cNvSpPr/>
            <p:nvPr/>
          </p:nvSpPr>
          <p:spPr bwMode="gray">
            <a:xfrm>
              <a:off x="176425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Power</a:t>
              </a:r>
            </a:p>
          </p:txBody>
        </p:sp>
        <p:sp>
          <p:nvSpPr>
            <p:cNvPr id="11" name="Rectangle: Rounded Corners 10">
              <a:extLst>
                <a:ext uri="{FF2B5EF4-FFF2-40B4-BE49-F238E27FC236}">
                  <a16:creationId xmlns:a16="http://schemas.microsoft.com/office/drawing/2014/main" id="{D4468FD3-3F5C-4426-BFA3-7A18AF04167D}"/>
                </a:ext>
              </a:extLst>
            </p:cNvPr>
            <p:cNvSpPr/>
            <p:nvPr/>
          </p:nvSpPr>
          <p:spPr bwMode="gray">
            <a:xfrm>
              <a:off x="429409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Scaling</a:t>
              </a:r>
            </a:p>
          </p:txBody>
        </p:sp>
        <p:sp>
          <p:nvSpPr>
            <p:cNvPr id="12" name="Rectangle: Rounded Corners 11">
              <a:extLst>
                <a:ext uri="{FF2B5EF4-FFF2-40B4-BE49-F238E27FC236}">
                  <a16:creationId xmlns:a16="http://schemas.microsoft.com/office/drawing/2014/main" id="{B073820B-7823-4D23-985F-870D6F34E434}"/>
                </a:ext>
              </a:extLst>
            </p:cNvPr>
            <p:cNvSpPr/>
            <p:nvPr/>
          </p:nvSpPr>
          <p:spPr bwMode="gray">
            <a:xfrm>
              <a:off x="429409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Configuration</a:t>
              </a:r>
            </a:p>
          </p:txBody>
        </p:sp>
        <p:sp>
          <p:nvSpPr>
            <p:cNvPr id="13" name="Rectangle: Rounded Corners 12">
              <a:extLst>
                <a:ext uri="{FF2B5EF4-FFF2-40B4-BE49-F238E27FC236}">
                  <a16:creationId xmlns:a16="http://schemas.microsoft.com/office/drawing/2014/main" id="{96BABD24-5624-4FA2-960E-A4AB16A652A4}"/>
                </a:ext>
              </a:extLst>
            </p:cNvPr>
            <p:cNvSpPr/>
            <p:nvPr/>
          </p:nvSpPr>
          <p:spPr bwMode="gray">
            <a:xfrm>
              <a:off x="429409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a:t>
              </a:r>
            </a:p>
          </p:txBody>
        </p:sp>
        <p:sp>
          <p:nvSpPr>
            <p:cNvPr id="14" name="Rectangle: Rounded Corners 13">
              <a:extLst>
                <a:ext uri="{FF2B5EF4-FFF2-40B4-BE49-F238E27FC236}">
                  <a16:creationId xmlns:a16="http://schemas.microsoft.com/office/drawing/2014/main" id="{970B80CC-5830-4F96-B097-B6A1E54F2ECD}"/>
                </a:ext>
              </a:extLst>
            </p:cNvPr>
            <p:cNvSpPr/>
            <p:nvPr/>
          </p:nvSpPr>
          <p:spPr bwMode="gray">
            <a:xfrm>
              <a:off x="429409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 Server</a:t>
              </a:r>
            </a:p>
          </p:txBody>
        </p:sp>
        <p:sp>
          <p:nvSpPr>
            <p:cNvPr id="15" name="Rectangle: Rounded Corners 14">
              <a:extLst>
                <a:ext uri="{FF2B5EF4-FFF2-40B4-BE49-F238E27FC236}">
                  <a16:creationId xmlns:a16="http://schemas.microsoft.com/office/drawing/2014/main" id="{0D756B4C-6725-44B8-9998-42181A2FB988}"/>
                </a:ext>
              </a:extLst>
            </p:cNvPr>
            <p:cNvSpPr/>
            <p:nvPr/>
          </p:nvSpPr>
          <p:spPr bwMode="gray">
            <a:xfrm>
              <a:off x="429409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latin typeface="Calibri" panose="020F0502020204030204" pitchFamily="34" charset="0"/>
                  <a:ea typeface="Arial Unicode MS" pitchFamily="34" charset="-128"/>
                  <a:cs typeface="Calibri" panose="020F0502020204030204" pitchFamily="34" charset="0"/>
                </a:rPr>
                <a:t>Runtime</a:t>
              </a:r>
              <a:endPar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6" name="Rectangle: Rounded Corners 15">
              <a:extLst>
                <a:ext uri="{FF2B5EF4-FFF2-40B4-BE49-F238E27FC236}">
                  <a16:creationId xmlns:a16="http://schemas.microsoft.com/office/drawing/2014/main" id="{B6B2B127-C339-42A0-9E83-379D9D8447FF}"/>
                </a:ext>
              </a:extLst>
            </p:cNvPr>
            <p:cNvSpPr/>
            <p:nvPr/>
          </p:nvSpPr>
          <p:spPr bwMode="gray">
            <a:xfrm>
              <a:off x="429409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Operating System</a:t>
              </a:r>
            </a:p>
          </p:txBody>
        </p:sp>
        <p:sp>
          <p:nvSpPr>
            <p:cNvPr id="17" name="Rectangle: Rounded Corners 16">
              <a:extLst>
                <a:ext uri="{FF2B5EF4-FFF2-40B4-BE49-F238E27FC236}">
                  <a16:creationId xmlns:a16="http://schemas.microsoft.com/office/drawing/2014/main" id="{85E6589A-197B-44E7-913D-5A0D219331CB}"/>
                </a:ext>
              </a:extLst>
            </p:cNvPr>
            <p:cNvSpPr/>
            <p:nvPr/>
          </p:nvSpPr>
          <p:spPr bwMode="gray">
            <a:xfrm>
              <a:off x="429409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(Virtual) Hardware</a:t>
              </a:r>
            </a:p>
          </p:txBody>
        </p:sp>
      </p:grpSp>
      <p:sp>
        <p:nvSpPr>
          <p:cNvPr id="22" name="Arrow: Right 21">
            <a:extLst>
              <a:ext uri="{FF2B5EF4-FFF2-40B4-BE49-F238E27FC236}">
                <a16:creationId xmlns:a16="http://schemas.microsoft.com/office/drawing/2014/main" id="{E4A595E7-5D46-4334-960F-6F03E2F7B62D}"/>
              </a:ext>
            </a:extLst>
          </p:cNvPr>
          <p:cNvSpPr/>
          <p:nvPr/>
        </p:nvSpPr>
        <p:spPr bwMode="gray">
          <a:xfrm>
            <a:off x="683796" y="3379716"/>
            <a:ext cx="2100436" cy="858940"/>
          </a:xfrm>
          <a:prstGeom prst="rightArrow">
            <a:avLst>
              <a:gd name="adj1" fmla="val 65029"/>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Readymade </a:t>
            </a:r>
          </a:p>
        </p:txBody>
      </p:sp>
      <p:sp>
        <p:nvSpPr>
          <p:cNvPr id="23" name="Arrow: Right 22">
            <a:extLst>
              <a:ext uri="{FF2B5EF4-FFF2-40B4-BE49-F238E27FC236}">
                <a16:creationId xmlns:a16="http://schemas.microsoft.com/office/drawing/2014/main" id="{7D95C45A-2081-480B-904C-1EFD0AB29B09}"/>
              </a:ext>
            </a:extLst>
          </p:cNvPr>
          <p:cNvSpPr/>
          <p:nvPr/>
        </p:nvSpPr>
        <p:spPr bwMode="gray">
          <a:xfrm>
            <a:off x="683796" y="4363167"/>
            <a:ext cx="2100436" cy="858940"/>
          </a:xfrm>
          <a:prstGeom prst="rightArrow">
            <a:avLst>
              <a:gd name="adj1" fmla="val 70039"/>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Dishes provided</a:t>
            </a:r>
          </a:p>
        </p:txBody>
      </p:sp>
      <p:sp>
        <p:nvSpPr>
          <p:cNvPr id="24" name="Arrow: Right 23">
            <a:extLst>
              <a:ext uri="{FF2B5EF4-FFF2-40B4-BE49-F238E27FC236}">
                <a16:creationId xmlns:a16="http://schemas.microsoft.com/office/drawing/2014/main" id="{3E135ACA-6F0D-4368-B02F-B77E21AA66E2}"/>
              </a:ext>
            </a:extLst>
          </p:cNvPr>
          <p:cNvSpPr/>
          <p:nvPr/>
        </p:nvSpPr>
        <p:spPr bwMode="gray">
          <a:xfrm>
            <a:off x="683796" y="5424405"/>
            <a:ext cx="2100436" cy="858940"/>
          </a:xfrm>
          <a:prstGeom prst="rightArrow">
            <a:avLst>
              <a:gd name="adj1" fmla="val 80058"/>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Rent a kitchen</a:t>
            </a:r>
          </a:p>
        </p:txBody>
      </p:sp>
      <p:sp>
        <p:nvSpPr>
          <p:cNvPr id="26" name="Arrow: Left 25">
            <a:extLst>
              <a:ext uri="{FF2B5EF4-FFF2-40B4-BE49-F238E27FC236}">
                <a16:creationId xmlns:a16="http://schemas.microsoft.com/office/drawing/2014/main" id="{9F04F769-9202-44F1-B156-A78922F3152D}"/>
              </a:ext>
            </a:extLst>
          </p:cNvPr>
          <p:cNvSpPr/>
          <p:nvPr/>
        </p:nvSpPr>
        <p:spPr bwMode="gray">
          <a:xfrm>
            <a:off x="9410243" y="3379716"/>
            <a:ext cx="2100435" cy="858940"/>
          </a:xfrm>
          <a:prstGeom prst="leftArrow">
            <a:avLst>
              <a:gd name="adj1" fmla="val 62524"/>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a:latin typeface="Calibri" panose="020F0502020204030204" pitchFamily="34" charset="0"/>
                <a:ea typeface="Arial Unicode MS" pitchFamily="34" charset="-128"/>
                <a:cs typeface="Calibri" panose="020F0502020204030204" pitchFamily="34" charset="0"/>
              </a:rPr>
              <a:t>Platform</a:t>
            </a:r>
            <a:endParaRPr lang="en-US" sz="1800" kern="0" dirty="0">
              <a:latin typeface="Calibri" panose="020F0502020204030204" pitchFamily="34" charset="0"/>
              <a:ea typeface="Arial Unicode MS" pitchFamily="34" charset="-128"/>
              <a:cs typeface="Calibri" panose="020F0502020204030204" pitchFamily="34" charset="0"/>
            </a:endParaRPr>
          </a:p>
        </p:txBody>
      </p:sp>
      <p:sp>
        <p:nvSpPr>
          <p:cNvPr id="27" name="Arrow: Left 26">
            <a:extLst>
              <a:ext uri="{FF2B5EF4-FFF2-40B4-BE49-F238E27FC236}">
                <a16:creationId xmlns:a16="http://schemas.microsoft.com/office/drawing/2014/main" id="{CC6A9A52-8B01-4D7B-ABF0-569335FDF94D}"/>
              </a:ext>
            </a:extLst>
          </p:cNvPr>
          <p:cNvSpPr/>
          <p:nvPr/>
        </p:nvSpPr>
        <p:spPr bwMode="gray">
          <a:xfrm>
            <a:off x="9410244" y="4363167"/>
            <a:ext cx="2100435" cy="858940"/>
          </a:xfrm>
          <a:prstGeom prst="leftArrow">
            <a:avLst>
              <a:gd name="adj1" fmla="val 67534"/>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Container</a:t>
            </a:r>
          </a:p>
        </p:txBody>
      </p:sp>
      <p:sp>
        <p:nvSpPr>
          <p:cNvPr id="28" name="Arrow: Left 27">
            <a:extLst>
              <a:ext uri="{FF2B5EF4-FFF2-40B4-BE49-F238E27FC236}">
                <a16:creationId xmlns:a16="http://schemas.microsoft.com/office/drawing/2014/main" id="{1C142EA7-343E-4B59-B8C9-68BD040E0C5D}"/>
              </a:ext>
            </a:extLst>
          </p:cNvPr>
          <p:cNvSpPr/>
          <p:nvPr/>
        </p:nvSpPr>
        <p:spPr bwMode="gray">
          <a:xfrm>
            <a:off x="9410245" y="5424405"/>
            <a:ext cx="2100435" cy="858940"/>
          </a:xfrm>
          <a:prstGeom prst="leftArrow">
            <a:avLst>
              <a:gd name="adj1" fmla="val 72543"/>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Infrastructure</a:t>
            </a:r>
          </a:p>
        </p:txBody>
      </p:sp>
      <p:sp>
        <p:nvSpPr>
          <p:cNvPr id="30" name="Arrow: Right 29">
            <a:extLst>
              <a:ext uri="{FF2B5EF4-FFF2-40B4-BE49-F238E27FC236}">
                <a16:creationId xmlns:a16="http://schemas.microsoft.com/office/drawing/2014/main" id="{A53CED13-2515-47E0-9AE3-4EBC05745F4B}"/>
              </a:ext>
            </a:extLst>
          </p:cNvPr>
          <p:cNvSpPr/>
          <p:nvPr/>
        </p:nvSpPr>
        <p:spPr bwMode="gray">
          <a:xfrm>
            <a:off x="683796" y="1111462"/>
            <a:ext cx="2100436" cy="858940"/>
          </a:xfrm>
          <a:prstGeom prst="rightArrow">
            <a:avLst>
              <a:gd name="adj1" fmla="val 65029"/>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Pizza Delivery Service </a:t>
            </a:r>
          </a:p>
        </p:txBody>
      </p:sp>
      <p:sp>
        <p:nvSpPr>
          <p:cNvPr id="31" name="Arrow: Left 30">
            <a:extLst>
              <a:ext uri="{FF2B5EF4-FFF2-40B4-BE49-F238E27FC236}">
                <a16:creationId xmlns:a16="http://schemas.microsoft.com/office/drawing/2014/main" id="{BE59A1CE-D922-4A9B-8E32-720D8F6A6350}"/>
              </a:ext>
            </a:extLst>
          </p:cNvPr>
          <p:cNvSpPr/>
          <p:nvPr/>
        </p:nvSpPr>
        <p:spPr bwMode="gray">
          <a:xfrm>
            <a:off x="9410242" y="1111462"/>
            <a:ext cx="2100435" cy="858940"/>
          </a:xfrm>
          <a:prstGeom prst="leftArrow">
            <a:avLst>
              <a:gd name="adj1" fmla="val 62524"/>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Software as a Service</a:t>
            </a:r>
          </a:p>
        </p:txBody>
      </p:sp>
    </p:spTree>
    <p:extLst>
      <p:ext uri="{BB962C8B-B14F-4D97-AF65-F5344CB8AC3E}">
        <p14:creationId xmlns:p14="http://schemas.microsoft.com/office/powerpoint/2010/main" val="890966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10"/>
            <a:stretch>
              <a:fillRect/>
            </a:stretch>
          </p:blipFill>
          <p:spPr>
            <a:xfrm>
              <a:off x="10299357" y="4163803"/>
              <a:ext cx="243101" cy="243101"/>
            </a:xfrm>
            <a:prstGeom prst="rect">
              <a:avLst/>
            </a:prstGeom>
          </p:spPr>
        </p:pic>
        <p:pic>
          <p:nvPicPr>
            <p:cNvPr id="39" name="Picture 3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9"/>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8B84E9-5FD2-4523-A78E-4056185EB474}"/>
              </a:ext>
            </a:extLst>
          </p:cNvPr>
          <p:cNvSpPr>
            <a:spLocks noGrp="1"/>
          </p:cNvSpPr>
          <p:nvPr>
            <p:ph type="body" sz="quarter" idx="10"/>
          </p:nvPr>
        </p:nvSpPr>
        <p:spPr>
          <a:xfrm>
            <a:off x="6505303" y="1620000"/>
            <a:ext cx="5185173" cy="4230000"/>
          </a:xfrm>
        </p:spPr>
        <p:txBody>
          <a:bodyPr/>
          <a:lstStyle/>
          <a:p>
            <a:pPr marL="342900" indent="-342900">
              <a:buFont typeface="Arial" panose="020B0604020202020204" pitchFamily="34" charset="0"/>
              <a:buChar char="•"/>
            </a:pPr>
            <a:r>
              <a:rPr lang="en-US" dirty="0"/>
              <a:t>Machine Availability </a:t>
            </a:r>
          </a:p>
          <a:p>
            <a:pPr marL="342900" indent="-342900">
              <a:buFont typeface="Arial" panose="020B0604020202020204" pitchFamily="34" charset="0"/>
              <a:buChar char="•"/>
            </a:pPr>
            <a:r>
              <a:rPr lang="en-US" dirty="0"/>
              <a:t>Expensive</a:t>
            </a:r>
          </a:p>
          <a:p>
            <a:pPr marL="342900" indent="-342900">
              <a:buFont typeface="Arial" panose="020B0604020202020204" pitchFamily="34" charset="0"/>
              <a:buChar char="•"/>
            </a:pPr>
            <a:r>
              <a:rPr lang="en-US" dirty="0"/>
              <a:t>Failure can bring down whole machine</a:t>
            </a:r>
          </a:p>
        </p:txBody>
      </p:sp>
      <p:sp>
        <p:nvSpPr>
          <p:cNvPr id="3" name="Title 2">
            <a:extLst>
              <a:ext uri="{FF2B5EF4-FFF2-40B4-BE49-F238E27FC236}">
                <a16:creationId xmlns:a16="http://schemas.microsoft.com/office/drawing/2014/main" id="{269CB2F8-1EE0-4797-B121-7ECFB04224D4}"/>
              </a:ext>
            </a:extLst>
          </p:cNvPr>
          <p:cNvSpPr>
            <a:spLocks noGrp="1"/>
          </p:cNvSpPr>
          <p:nvPr>
            <p:ph type="title"/>
          </p:nvPr>
        </p:nvSpPr>
        <p:spPr/>
        <p:txBody>
          <a:bodyPr/>
          <a:lstStyle/>
          <a:p>
            <a:r>
              <a:rPr lang="en-US" dirty="0"/>
              <a:t>Scale Vertically</a:t>
            </a:r>
          </a:p>
        </p:txBody>
      </p:sp>
      <p:sp>
        <p:nvSpPr>
          <p:cNvPr id="5" name="Rectangle 4">
            <a:extLst>
              <a:ext uri="{FF2B5EF4-FFF2-40B4-BE49-F238E27FC236}">
                <a16:creationId xmlns:a16="http://schemas.microsoft.com/office/drawing/2014/main" id="{4F396062-BD15-4F96-A859-A5AF5AF5FF7A}"/>
              </a:ext>
            </a:extLst>
          </p:cNvPr>
          <p:cNvSpPr/>
          <p:nvPr/>
        </p:nvSpPr>
        <p:spPr bwMode="gray">
          <a:xfrm>
            <a:off x="1648496" y="1010785"/>
            <a:ext cx="3628899" cy="5395467"/>
          </a:xfrm>
          <a:prstGeom prst="rect">
            <a:avLst/>
          </a:prstGeom>
          <a:solidFill>
            <a:schemeClr val="tx2">
              <a:lumMod val="90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Server/VM</a:t>
            </a:r>
          </a:p>
        </p:txBody>
      </p:sp>
      <p:sp>
        <p:nvSpPr>
          <p:cNvPr id="6" name="Rectangle 5">
            <a:extLst>
              <a:ext uri="{FF2B5EF4-FFF2-40B4-BE49-F238E27FC236}">
                <a16:creationId xmlns:a16="http://schemas.microsoft.com/office/drawing/2014/main" id="{E927AE3A-249D-4DA7-AE5A-84E9405F9116}"/>
              </a:ext>
            </a:extLst>
          </p:cNvPr>
          <p:cNvSpPr/>
          <p:nvPr/>
        </p:nvSpPr>
        <p:spPr bwMode="gray">
          <a:xfrm>
            <a:off x="3496583" y="1463040"/>
            <a:ext cx="1351657" cy="221702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2</a:t>
            </a:r>
          </a:p>
        </p:txBody>
      </p:sp>
      <p:sp>
        <p:nvSpPr>
          <p:cNvPr id="7" name="Rectangle 6">
            <a:extLst>
              <a:ext uri="{FF2B5EF4-FFF2-40B4-BE49-F238E27FC236}">
                <a16:creationId xmlns:a16="http://schemas.microsoft.com/office/drawing/2014/main" id="{49957509-21DB-4961-9D22-50A7C1B5A4AF}"/>
              </a:ext>
            </a:extLst>
          </p:cNvPr>
          <p:cNvSpPr/>
          <p:nvPr/>
        </p:nvSpPr>
        <p:spPr bwMode="gray">
          <a:xfrm>
            <a:off x="2084402" y="1463040"/>
            <a:ext cx="1414951" cy="2217028"/>
          </a:xfrm>
          <a:prstGeom prst="rect">
            <a:avLst/>
          </a:prstGeom>
          <a:solidFill>
            <a:srgbClr val="0070C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1</a:t>
            </a:r>
          </a:p>
        </p:txBody>
      </p:sp>
      <p:sp>
        <p:nvSpPr>
          <p:cNvPr id="8" name="Rectangle 7">
            <a:extLst>
              <a:ext uri="{FF2B5EF4-FFF2-40B4-BE49-F238E27FC236}">
                <a16:creationId xmlns:a16="http://schemas.microsoft.com/office/drawing/2014/main" id="{CBB1C539-ACA9-4066-A35D-A1DA97AB7060}"/>
              </a:ext>
            </a:extLst>
          </p:cNvPr>
          <p:cNvSpPr/>
          <p:nvPr/>
        </p:nvSpPr>
        <p:spPr bwMode="gray">
          <a:xfrm>
            <a:off x="2084402" y="3680068"/>
            <a:ext cx="1410060" cy="2402528"/>
          </a:xfrm>
          <a:prstGeom prst="rect">
            <a:avLst/>
          </a:prstGeom>
          <a:solidFill>
            <a:srgbClr val="00B05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3</a:t>
            </a:r>
          </a:p>
        </p:txBody>
      </p:sp>
      <p:sp>
        <p:nvSpPr>
          <p:cNvPr id="9" name="Rectangle 8">
            <a:extLst>
              <a:ext uri="{FF2B5EF4-FFF2-40B4-BE49-F238E27FC236}">
                <a16:creationId xmlns:a16="http://schemas.microsoft.com/office/drawing/2014/main" id="{4835E308-4F3B-482C-9F25-87CB91DBFB5A}"/>
              </a:ext>
            </a:extLst>
          </p:cNvPr>
          <p:cNvSpPr/>
          <p:nvPr/>
        </p:nvSpPr>
        <p:spPr bwMode="gray">
          <a:xfrm>
            <a:off x="3501474" y="3682197"/>
            <a:ext cx="1346766" cy="2400399"/>
          </a:xfrm>
          <a:prstGeom prst="rect">
            <a:avLst/>
          </a:prstGeom>
          <a:solidFill>
            <a:srgbClr val="FF000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spTree>
    <p:extLst>
      <p:ext uri="{BB962C8B-B14F-4D97-AF65-F5344CB8AC3E}">
        <p14:creationId xmlns:p14="http://schemas.microsoft.com/office/powerpoint/2010/main" val="64165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438686"/>
            <a:ext cx="11186476" cy="369332"/>
          </a:xfrm>
          <a:solidFill>
            <a:schemeClr val="bg1"/>
          </a:solidFill>
        </p:spPr>
        <p:txBody>
          <a:bodyPr/>
          <a:lstStyle/>
          <a:p>
            <a:r>
              <a:rPr lang="en-US" dirty="0"/>
              <a:t>Scale Horizontally</a:t>
            </a:r>
          </a:p>
        </p:txBody>
      </p:sp>
      <p:sp>
        <p:nvSpPr>
          <p:cNvPr id="35" name="Text Placeholder 1">
            <a:extLst>
              <a:ext uri="{FF2B5EF4-FFF2-40B4-BE49-F238E27FC236}">
                <a16:creationId xmlns:a16="http://schemas.microsoft.com/office/drawing/2014/main" id="{7208CFD8-0DC5-4915-A655-9D1D7DD0C99E}"/>
              </a:ext>
            </a:extLst>
          </p:cNvPr>
          <p:cNvSpPr>
            <a:spLocks noGrp="1"/>
          </p:cNvSpPr>
          <p:nvPr>
            <p:ph type="body" sz="quarter" idx="10"/>
          </p:nvPr>
        </p:nvSpPr>
        <p:spPr>
          <a:xfrm>
            <a:off x="7577419" y="670739"/>
            <a:ext cx="3761142" cy="2044972"/>
          </a:xfrm>
          <a:ln>
            <a:solidFill>
              <a:schemeClr val="bg1"/>
            </a:solidFill>
          </a:ln>
        </p:spPr>
        <p:txBody>
          <a:bodyPr/>
          <a:lstStyle/>
          <a:p>
            <a:pPr marL="342900" indent="-342900">
              <a:buFont typeface="Arial" panose="020B0604020202020204" pitchFamily="34" charset="0"/>
              <a:buChar char="•"/>
            </a:pPr>
            <a:r>
              <a:rPr lang="en-US" dirty="0"/>
              <a:t>Request routing</a:t>
            </a:r>
          </a:p>
          <a:p>
            <a:pPr marL="342900" indent="-342900">
              <a:buFont typeface="Arial" panose="020B0604020202020204" pitchFamily="34" charset="0"/>
              <a:buChar char="•"/>
            </a:pPr>
            <a:r>
              <a:rPr lang="en-US" dirty="0"/>
              <a:t>Distribute load</a:t>
            </a:r>
          </a:p>
          <a:p>
            <a:pPr marL="342900" indent="-342900">
              <a:buFont typeface="Arial" panose="020B0604020202020204" pitchFamily="34" charset="0"/>
              <a:buChar char="•"/>
            </a:pPr>
            <a:r>
              <a:rPr lang="en-US" dirty="0"/>
              <a:t>Restart failed machines</a:t>
            </a:r>
          </a:p>
          <a:p>
            <a:pPr marL="342900" indent="-342900">
              <a:buFont typeface="Arial" panose="020B0604020202020204" pitchFamily="34" charset="0"/>
              <a:buChar char="•"/>
            </a:pPr>
            <a:r>
              <a:rPr lang="en-US" dirty="0"/>
              <a:t>And more…</a:t>
            </a:r>
          </a:p>
          <a:p>
            <a:pPr marL="342900" indent="-342900">
              <a:buFont typeface="Arial" panose="020B0604020202020204" pitchFamily="34" charset="0"/>
              <a:buChar char="•"/>
            </a:pPr>
            <a:endParaRPr lang="en-US" dirty="0"/>
          </a:p>
        </p:txBody>
      </p:sp>
      <p:sp>
        <p:nvSpPr>
          <p:cNvPr id="47" name="Rectangle 46">
            <a:extLst>
              <a:ext uri="{FF2B5EF4-FFF2-40B4-BE49-F238E27FC236}">
                <a16:creationId xmlns:a16="http://schemas.microsoft.com/office/drawing/2014/main" id="{64D39386-7601-477C-9214-13727AB7FFE3}"/>
              </a:ext>
            </a:extLst>
          </p:cNvPr>
          <p:cNvSpPr/>
          <p:nvPr/>
        </p:nvSpPr>
        <p:spPr bwMode="gray">
          <a:xfrm>
            <a:off x="262932" y="3023127"/>
            <a:ext cx="11601566" cy="369332"/>
          </a:xfrm>
          <a:prstGeom prst="rect">
            <a:avLst/>
          </a:prstGeom>
          <a:solidFill>
            <a:schemeClr val="tx2">
              <a:lumMod val="90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3" name="Graphic 52" descr="Monitor">
            <a:extLst>
              <a:ext uri="{FF2B5EF4-FFF2-40B4-BE49-F238E27FC236}">
                <a16:creationId xmlns:a16="http://schemas.microsoft.com/office/drawing/2014/main" id="{06635768-6C85-44BC-8CC3-FDFBD0BFD5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404" y="1858759"/>
            <a:ext cx="914400" cy="914400"/>
          </a:xfrm>
          <a:prstGeom prst="rect">
            <a:avLst/>
          </a:prstGeom>
        </p:spPr>
      </p:pic>
      <p:cxnSp>
        <p:nvCxnSpPr>
          <p:cNvPr id="55" name="Straight Arrow Connector 54">
            <a:extLst>
              <a:ext uri="{FF2B5EF4-FFF2-40B4-BE49-F238E27FC236}">
                <a16:creationId xmlns:a16="http://schemas.microsoft.com/office/drawing/2014/main" id="{90209BA9-6B93-4CB7-AC1E-40E2FD46186B}"/>
              </a:ext>
            </a:extLst>
          </p:cNvPr>
          <p:cNvCxnSpPr>
            <a:cxnSpLocks/>
          </p:cNvCxnSpPr>
          <p:nvPr/>
        </p:nvCxnSpPr>
        <p:spPr>
          <a:xfrm>
            <a:off x="6076604" y="2655322"/>
            <a:ext cx="0" cy="35338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grpSp>
        <p:nvGrpSpPr>
          <p:cNvPr id="67" name="Group 66">
            <a:extLst>
              <a:ext uri="{FF2B5EF4-FFF2-40B4-BE49-F238E27FC236}">
                <a16:creationId xmlns:a16="http://schemas.microsoft.com/office/drawing/2014/main" id="{7374D10F-DAFA-4CD5-B7BB-63B0B5630F71}"/>
              </a:ext>
            </a:extLst>
          </p:cNvPr>
          <p:cNvGrpSpPr/>
          <p:nvPr/>
        </p:nvGrpSpPr>
        <p:grpSpPr>
          <a:xfrm>
            <a:off x="255024" y="3543289"/>
            <a:ext cx="3665217" cy="2730138"/>
            <a:chOff x="1597854" y="2063931"/>
            <a:chExt cx="3665217" cy="2730138"/>
          </a:xfrm>
        </p:grpSpPr>
        <p:sp>
          <p:nvSpPr>
            <p:cNvPr id="68" name="Rectangle 67">
              <a:extLst>
                <a:ext uri="{FF2B5EF4-FFF2-40B4-BE49-F238E27FC236}">
                  <a16:creationId xmlns:a16="http://schemas.microsoft.com/office/drawing/2014/main" id="{C16DDC77-3A91-49F8-9001-B0B182ADD113}"/>
                </a:ext>
              </a:extLst>
            </p:cNvPr>
            <p:cNvSpPr/>
            <p:nvPr/>
          </p:nvSpPr>
          <p:spPr bwMode="gray">
            <a:xfrm>
              <a:off x="1597854" y="2063931"/>
              <a:ext cx="3665217" cy="2730138"/>
            </a:xfrm>
            <a:prstGeom prst="rect">
              <a:avLst/>
            </a:prstGeom>
            <a:solidFill>
              <a:schemeClr val="tx2">
                <a:lumMod val="90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Server/VM</a:t>
              </a:r>
            </a:p>
          </p:txBody>
        </p:sp>
        <p:sp>
          <p:nvSpPr>
            <p:cNvPr id="69" name="Rectangle 68">
              <a:extLst>
                <a:ext uri="{FF2B5EF4-FFF2-40B4-BE49-F238E27FC236}">
                  <a16:creationId xmlns:a16="http://schemas.microsoft.com/office/drawing/2014/main" id="{DC2F5D47-4EB0-45D6-8890-10E7471BEDF8}"/>
                </a:ext>
              </a:extLst>
            </p:cNvPr>
            <p:cNvSpPr/>
            <p:nvPr/>
          </p:nvSpPr>
          <p:spPr bwMode="gray">
            <a:xfrm>
              <a:off x="3499127" y="2573387"/>
              <a:ext cx="1373317" cy="914781"/>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2</a:t>
              </a:r>
            </a:p>
          </p:txBody>
        </p:sp>
        <p:sp>
          <p:nvSpPr>
            <p:cNvPr id="70" name="Rectangle 69">
              <a:extLst>
                <a:ext uri="{FF2B5EF4-FFF2-40B4-BE49-F238E27FC236}">
                  <a16:creationId xmlns:a16="http://schemas.microsoft.com/office/drawing/2014/main" id="{FF57958A-78F6-4707-9471-45BB55F1EB6E}"/>
                </a:ext>
              </a:extLst>
            </p:cNvPr>
            <p:cNvSpPr/>
            <p:nvPr/>
          </p:nvSpPr>
          <p:spPr bwMode="gray">
            <a:xfrm>
              <a:off x="2021393" y="2571001"/>
              <a:ext cx="1477733" cy="914781"/>
            </a:xfrm>
            <a:prstGeom prst="rect">
              <a:avLst/>
            </a:prstGeom>
            <a:solidFill>
              <a:srgbClr val="0070C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1</a:t>
              </a:r>
            </a:p>
          </p:txBody>
        </p:sp>
        <p:sp>
          <p:nvSpPr>
            <p:cNvPr id="71" name="Rectangle 70">
              <a:extLst>
                <a:ext uri="{FF2B5EF4-FFF2-40B4-BE49-F238E27FC236}">
                  <a16:creationId xmlns:a16="http://schemas.microsoft.com/office/drawing/2014/main" id="{2F19AEA5-D2FC-483C-B79B-A2ED3C037E1F}"/>
                </a:ext>
              </a:extLst>
            </p:cNvPr>
            <p:cNvSpPr/>
            <p:nvPr/>
          </p:nvSpPr>
          <p:spPr bwMode="gray">
            <a:xfrm>
              <a:off x="2026464" y="3485780"/>
              <a:ext cx="1472662" cy="928594"/>
            </a:xfrm>
            <a:prstGeom prst="rect">
              <a:avLst/>
            </a:prstGeom>
            <a:solidFill>
              <a:srgbClr val="00B05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3</a:t>
              </a:r>
            </a:p>
          </p:txBody>
        </p:sp>
        <p:sp>
          <p:nvSpPr>
            <p:cNvPr id="72" name="Rectangle 71">
              <a:extLst>
                <a:ext uri="{FF2B5EF4-FFF2-40B4-BE49-F238E27FC236}">
                  <a16:creationId xmlns:a16="http://schemas.microsoft.com/office/drawing/2014/main" id="{D34D6DBC-7E5A-4625-A314-B4CA4210A198}"/>
                </a:ext>
              </a:extLst>
            </p:cNvPr>
            <p:cNvSpPr/>
            <p:nvPr/>
          </p:nvSpPr>
          <p:spPr bwMode="gray">
            <a:xfrm>
              <a:off x="3499127" y="3485783"/>
              <a:ext cx="1373317" cy="928594"/>
            </a:xfrm>
            <a:prstGeom prst="rect">
              <a:avLst/>
            </a:prstGeom>
            <a:solidFill>
              <a:srgbClr val="FF000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73" name="Group 72">
            <a:extLst>
              <a:ext uri="{FF2B5EF4-FFF2-40B4-BE49-F238E27FC236}">
                <a16:creationId xmlns:a16="http://schemas.microsoft.com/office/drawing/2014/main" id="{8138FFA6-8447-4A4C-A31C-A23256134896}"/>
              </a:ext>
            </a:extLst>
          </p:cNvPr>
          <p:cNvGrpSpPr/>
          <p:nvPr/>
        </p:nvGrpSpPr>
        <p:grpSpPr>
          <a:xfrm>
            <a:off x="4239984" y="3543289"/>
            <a:ext cx="3665217" cy="2730138"/>
            <a:chOff x="1597854" y="2063931"/>
            <a:chExt cx="3665217" cy="2730138"/>
          </a:xfrm>
        </p:grpSpPr>
        <p:sp>
          <p:nvSpPr>
            <p:cNvPr id="74" name="Rectangle 73">
              <a:extLst>
                <a:ext uri="{FF2B5EF4-FFF2-40B4-BE49-F238E27FC236}">
                  <a16:creationId xmlns:a16="http://schemas.microsoft.com/office/drawing/2014/main" id="{E689E580-8236-408F-9AEC-3E16794B4151}"/>
                </a:ext>
              </a:extLst>
            </p:cNvPr>
            <p:cNvSpPr/>
            <p:nvPr/>
          </p:nvSpPr>
          <p:spPr bwMode="gray">
            <a:xfrm>
              <a:off x="1597854" y="2063931"/>
              <a:ext cx="3665217" cy="2730138"/>
            </a:xfrm>
            <a:prstGeom prst="rect">
              <a:avLst/>
            </a:prstGeom>
            <a:solidFill>
              <a:schemeClr val="tx2">
                <a:lumMod val="90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Server/VM</a:t>
              </a:r>
            </a:p>
          </p:txBody>
        </p:sp>
        <p:sp>
          <p:nvSpPr>
            <p:cNvPr id="76" name="Rectangle 75">
              <a:extLst>
                <a:ext uri="{FF2B5EF4-FFF2-40B4-BE49-F238E27FC236}">
                  <a16:creationId xmlns:a16="http://schemas.microsoft.com/office/drawing/2014/main" id="{F2BA67A4-5EC5-4B72-9B40-4026E343761A}"/>
                </a:ext>
              </a:extLst>
            </p:cNvPr>
            <p:cNvSpPr/>
            <p:nvPr/>
          </p:nvSpPr>
          <p:spPr bwMode="gray">
            <a:xfrm>
              <a:off x="3499127" y="2573387"/>
              <a:ext cx="1373317" cy="914781"/>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2</a:t>
              </a:r>
            </a:p>
          </p:txBody>
        </p:sp>
        <p:sp>
          <p:nvSpPr>
            <p:cNvPr id="77" name="Rectangle 76">
              <a:extLst>
                <a:ext uri="{FF2B5EF4-FFF2-40B4-BE49-F238E27FC236}">
                  <a16:creationId xmlns:a16="http://schemas.microsoft.com/office/drawing/2014/main" id="{EA69A786-08DB-4F61-9974-E8AC2D95DD1F}"/>
                </a:ext>
              </a:extLst>
            </p:cNvPr>
            <p:cNvSpPr/>
            <p:nvPr/>
          </p:nvSpPr>
          <p:spPr bwMode="gray">
            <a:xfrm>
              <a:off x="2021393" y="2571001"/>
              <a:ext cx="1477733" cy="914781"/>
            </a:xfrm>
            <a:prstGeom prst="rect">
              <a:avLst/>
            </a:prstGeom>
            <a:solidFill>
              <a:srgbClr val="0070C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1</a:t>
              </a:r>
            </a:p>
          </p:txBody>
        </p:sp>
        <p:sp>
          <p:nvSpPr>
            <p:cNvPr id="79" name="Rectangle 78">
              <a:extLst>
                <a:ext uri="{FF2B5EF4-FFF2-40B4-BE49-F238E27FC236}">
                  <a16:creationId xmlns:a16="http://schemas.microsoft.com/office/drawing/2014/main" id="{71BCC2A8-FB78-4667-9136-62B59C63307F}"/>
                </a:ext>
              </a:extLst>
            </p:cNvPr>
            <p:cNvSpPr/>
            <p:nvPr/>
          </p:nvSpPr>
          <p:spPr bwMode="gray">
            <a:xfrm>
              <a:off x="2026464" y="3485780"/>
              <a:ext cx="1472662" cy="928594"/>
            </a:xfrm>
            <a:prstGeom prst="rect">
              <a:avLst/>
            </a:prstGeom>
            <a:solidFill>
              <a:srgbClr val="00B05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3</a:t>
              </a:r>
            </a:p>
          </p:txBody>
        </p:sp>
        <p:sp>
          <p:nvSpPr>
            <p:cNvPr id="80" name="Rectangle 79">
              <a:extLst>
                <a:ext uri="{FF2B5EF4-FFF2-40B4-BE49-F238E27FC236}">
                  <a16:creationId xmlns:a16="http://schemas.microsoft.com/office/drawing/2014/main" id="{6262B3C8-DD36-407F-8B2E-3A04C20C5694}"/>
                </a:ext>
              </a:extLst>
            </p:cNvPr>
            <p:cNvSpPr/>
            <p:nvPr/>
          </p:nvSpPr>
          <p:spPr bwMode="gray">
            <a:xfrm>
              <a:off x="3499127" y="3485783"/>
              <a:ext cx="1373317" cy="928594"/>
            </a:xfrm>
            <a:prstGeom prst="rect">
              <a:avLst/>
            </a:prstGeom>
            <a:solidFill>
              <a:srgbClr val="FF000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81" name="Group 80">
            <a:extLst>
              <a:ext uri="{FF2B5EF4-FFF2-40B4-BE49-F238E27FC236}">
                <a16:creationId xmlns:a16="http://schemas.microsoft.com/office/drawing/2014/main" id="{27CC1AF2-E44F-47C6-A0D7-3C1CDCE14E26}"/>
              </a:ext>
            </a:extLst>
          </p:cNvPr>
          <p:cNvGrpSpPr/>
          <p:nvPr/>
        </p:nvGrpSpPr>
        <p:grpSpPr>
          <a:xfrm>
            <a:off x="8197391" y="3543289"/>
            <a:ext cx="3665217" cy="2730138"/>
            <a:chOff x="1597854" y="2063931"/>
            <a:chExt cx="3665217" cy="2730138"/>
          </a:xfrm>
        </p:grpSpPr>
        <p:sp>
          <p:nvSpPr>
            <p:cNvPr id="82" name="Rectangle 81">
              <a:extLst>
                <a:ext uri="{FF2B5EF4-FFF2-40B4-BE49-F238E27FC236}">
                  <a16:creationId xmlns:a16="http://schemas.microsoft.com/office/drawing/2014/main" id="{FC637A74-AF75-447A-A7B2-12F66CA148DF}"/>
                </a:ext>
              </a:extLst>
            </p:cNvPr>
            <p:cNvSpPr/>
            <p:nvPr/>
          </p:nvSpPr>
          <p:spPr bwMode="gray">
            <a:xfrm>
              <a:off x="1597854" y="2063931"/>
              <a:ext cx="3665217" cy="2730138"/>
            </a:xfrm>
            <a:prstGeom prst="rect">
              <a:avLst/>
            </a:prstGeom>
            <a:solidFill>
              <a:schemeClr val="tx2">
                <a:lumMod val="90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Server/VM</a:t>
              </a:r>
            </a:p>
          </p:txBody>
        </p:sp>
        <p:sp>
          <p:nvSpPr>
            <p:cNvPr id="83" name="Rectangle 82">
              <a:extLst>
                <a:ext uri="{FF2B5EF4-FFF2-40B4-BE49-F238E27FC236}">
                  <a16:creationId xmlns:a16="http://schemas.microsoft.com/office/drawing/2014/main" id="{FEE2C6D5-EF89-4A3A-BA14-9C16C0FD5A16}"/>
                </a:ext>
              </a:extLst>
            </p:cNvPr>
            <p:cNvSpPr/>
            <p:nvPr/>
          </p:nvSpPr>
          <p:spPr bwMode="gray">
            <a:xfrm>
              <a:off x="3499127" y="2573387"/>
              <a:ext cx="1373317" cy="914781"/>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2</a:t>
              </a:r>
            </a:p>
          </p:txBody>
        </p:sp>
        <p:sp>
          <p:nvSpPr>
            <p:cNvPr id="84" name="Rectangle 83">
              <a:extLst>
                <a:ext uri="{FF2B5EF4-FFF2-40B4-BE49-F238E27FC236}">
                  <a16:creationId xmlns:a16="http://schemas.microsoft.com/office/drawing/2014/main" id="{A09F88F1-8A0A-49BB-8A7E-ECC3E44BA06D}"/>
                </a:ext>
              </a:extLst>
            </p:cNvPr>
            <p:cNvSpPr/>
            <p:nvPr/>
          </p:nvSpPr>
          <p:spPr bwMode="gray">
            <a:xfrm>
              <a:off x="2021393" y="2571001"/>
              <a:ext cx="1477733" cy="914781"/>
            </a:xfrm>
            <a:prstGeom prst="rect">
              <a:avLst/>
            </a:prstGeom>
            <a:solidFill>
              <a:srgbClr val="0070C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1</a:t>
              </a:r>
            </a:p>
          </p:txBody>
        </p:sp>
        <p:sp>
          <p:nvSpPr>
            <p:cNvPr id="85" name="Rectangle 84">
              <a:extLst>
                <a:ext uri="{FF2B5EF4-FFF2-40B4-BE49-F238E27FC236}">
                  <a16:creationId xmlns:a16="http://schemas.microsoft.com/office/drawing/2014/main" id="{F59A28CA-81B9-4689-B68A-26BEFCB035B7}"/>
                </a:ext>
              </a:extLst>
            </p:cNvPr>
            <p:cNvSpPr/>
            <p:nvPr/>
          </p:nvSpPr>
          <p:spPr bwMode="gray">
            <a:xfrm>
              <a:off x="2026464" y="3485780"/>
              <a:ext cx="1472662" cy="928594"/>
            </a:xfrm>
            <a:prstGeom prst="rect">
              <a:avLst/>
            </a:prstGeom>
            <a:solidFill>
              <a:srgbClr val="00B05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App 3</a:t>
              </a:r>
            </a:p>
          </p:txBody>
        </p:sp>
        <p:sp>
          <p:nvSpPr>
            <p:cNvPr id="86" name="Rectangle 85">
              <a:extLst>
                <a:ext uri="{FF2B5EF4-FFF2-40B4-BE49-F238E27FC236}">
                  <a16:creationId xmlns:a16="http://schemas.microsoft.com/office/drawing/2014/main" id="{D64F7EEA-327D-491C-883C-127A69D16219}"/>
                </a:ext>
              </a:extLst>
            </p:cNvPr>
            <p:cNvSpPr/>
            <p:nvPr/>
          </p:nvSpPr>
          <p:spPr bwMode="gray">
            <a:xfrm>
              <a:off x="3499127" y="3485783"/>
              <a:ext cx="1373317" cy="928594"/>
            </a:xfrm>
            <a:prstGeom prst="rect">
              <a:avLst/>
            </a:prstGeom>
            <a:solidFill>
              <a:srgbClr val="FF0000"/>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cxnSp>
        <p:nvCxnSpPr>
          <p:cNvPr id="75" name="Straight Arrow Connector 74">
            <a:extLst>
              <a:ext uri="{FF2B5EF4-FFF2-40B4-BE49-F238E27FC236}">
                <a16:creationId xmlns:a16="http://schemas.microsoft.com/office/drawing/2014/main" id="{EBD10398-0113-4FA1-BD6B-896CD67AEF18}"/>
              </a:ext>
            </a:extLst>
          </p:cNvPr>
          <p:cNvCxnSpPr>
            <a:cxnSpLocks/>
          </p:cNvCxnSpPr>
          <p:nvPr/>
        </p:nvCxnSpPr>
        <p:spPr>
          <a:xfrm flipH="1">
            <a:off x="2124931" y="3277304"/>
            <a:ext cx="3803730" cy="321719"/>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38B2FFC2-332A-4AC5-A411-AE5B2667C639}"/>
              </a:ext>
            </a:extLst>
          </p:cNvPr>
          <p:cNvCxnSpPr>
            <a:cxnSpLocks/>
          </p:cNvCxnSpPr>
          <p:nvPr/>
        </p:nvCxnSpPr>
        <p:spPr>
          <a:xfrm>
            <a:off x="6076604" y="3277377"/>
            <a:ext cx="0" cy="372355"/>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D8931844-46B8-4966-A8D7-53297ACCD798}"/>
              </a:ext>
            </a:extLst>
          </p:cNvPr>
          <p:cNvCxnSpPr>
            <a:cxnSpLocks/>
          </p:cNvCxnSpPr>
          <p:nvPr/>
        </p:nvCxnSpPr>
        <p:spPr>
          <a:xfrm>
            <a:off x="6248404" y="3274328"/>
            <a:ext cx="3794901" cy="296789"/>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3488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Containers to the Rescue</a:t>
            </a:r>
          </a:p>
        </p:txBody>
      </p:sp>
      <p:sp>
        <p:nvSpPr>
          <p:cNvPr id="5" name="Text Placeholder 1"/>
          <p:cNvSpPr txBox="1">
            <a:spLocks/>
          </p:cNvSpPr>
          <p:nvPr/>
        </p:nvSpPr>
        <p:spPr bwMode="gray">
          <a:xfrm>
            <a:off x="4216369" y="2024679"/>
            <a:ext cx="4622859" cy="312562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Convenient package to ship “things”</a:t>
            </a:r>
          </a:p>
          <a:p>
            <a:pPr marL="342900" indent="-342900">
              <a:buFont typeface="Arial" panose="020B0604020202020204" pitchFamily="34" charset="0"/>
              <a:buChar char="•"/>
            </a:pPr>
            <a:r>
              <a:rPr lang="en-US" dirty="0"/>
              <a:t>Open specification</a:t>
            </a:r>
          </a:p>
          <a:p>
            <a:pPr marL="342900" indent="-342900">
              <a:buFont typeface="Arial" panose="020B0604020202020204" pitchFamily="34" charset="0"/>
              <a:buChar char="•"/>
            </a:pPr>
            <a:r>
              <a:rPr lang="en-US" dirty="0"/>
              <a:t>Stackable</a:t>
            </a:r>
          </a:p>
          <a:p>
            <a:pPr marL="342900" indent="-342900">
              <a:buFont typeface="Arial" panose="020B0604020202020204" pitchFamily="34" charset="0"/>
              <a:buChar char="•"/>
            </a:pPr>
            <a:r>
              <a:rPr lang="en-US" dirty="0"/>
              <a:t>Isolated</a:t>
            </a:r>
          </a:p>
          <a:p>
            <a:pPr marL="342900" indent="-342900">
              <a:buFont typeface="Arial" panose="020B0604020202020204" pitchFamily="34" charset="0"/>
              <a:buChar char="•"/>
            </a:pPr>
            <a:r>
              <a:rPr lang="en-US" dirty="0"/>
              <a:t>Portable</a:t>
            </a:r>
          </a:p>
          <a:p>
            <a:pPr marL="342900" indent="-342900">
              <a:buFont typeface="Arial" panose="020B0604020202020204" pitchFamily="34" charset="0"/>
              <a:buChar char="•"/>
            </a:pPr>
            <a:r>
              <a:rPr lang="en-US" dirty="0"/>
              <a:t>Lightweight</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45" y1="9424" x2="9245" y2="9424"/>
                        <a14:foregroundMark x1="16797" y1="6981" x2="16797" y2="6981"/>
                        <a14:foregroundMark x1="19141" y1="14660" x2="19141" y2="14660"/>
                        <a14:foregroundMark x1="6641" y1="64398" x2="6641" y2="64398"/>
                        <a14:foregroundMark x1="1432" y1="22339" x2="1432" y2="22339"/>
                        <a14:foregroundMark x1="2214" y1="42932" x2="2214" y2="42932"/>
                        <a14:foregroundMark x1="20443" y1="62478" x2="20443" y2="62478"/>
                        <a14:foregroundMark x1="8333" y1="65620" x2="8333" y2="65620"/>
                        <a14:backgroundMark x1="1563" y1="8551" x2="1563" y2="8551"/>
                        <a14:backgroundMark x1="4036" y1="90227" x2="4036" y2="90227"/>
                      </a14:backgroundRemoval>
                    </a14:imgEffect>
                  </a14:imgLayer>
                </a14:imgProps>
              </a:ext>
            </a:extLst>
          </a:blip>
          <a:stretch>
            <a:fillRect/>
          </a:stretch>
        </p:blipFill>
        <p:spPr>
          <a:xfrm>
            <a:off x="832142" y="1591437"/>
            <a:ext cx="2689410" cy="2006552"/>
          </a:xfrm>
          <a:prstGeom prst="rect">
            <a:avLst/>
          </a:prstGeom>
        </p:spPr>
      </p:pic>
      <p:grpSp>
        <p:nvGrpSpPr>
          <p:cNvPr id="3" name="Group 2">
            <a:extLst>
              <a:ext uri="{FF2B5EF4-FFF2-40B4-BE49-F238E27FC236}">
                <a16:creationId xmlns:a16="http://schemas.microsoft.com/office/drawing/2014/main" id="{CD984108-7148-4AD0-8C63-46199720E6DC}"/>
              </a:ext>
            </a:extLst>
          </p:cNvPr>
          <p:cNvGrpSpPr/>
          <p:nvPr/>
        </p:nvGrpSpPr>
        <p:grpSpPr>
          <a:xfrm>
            <a:off x="9534045" y="1382825"/>
            <a:ext cx="1766166" cy="4092349"/>
            <a:chOff x="9099755" y="1548932"/>
            <a:chExt cx="1766166" cy="4092349"/>
          </a:xfrm>
        </p:grpSpPr>
        <p:sp>
          <p:nvSpPr>
            <p:cNvPr id="2" name="Cube 1">
              <a:extLst>
                <a:ext uri="{FF2B5EF4-FFF2-40B4-BE49-F238E27FC236}">
                  <a16:creationId xmlns:a16="http://schemas.microsoft.com/office/drawing/2014/main" id="{C6148043-AA06-407F-8E84-DDAD8257EED5}"/>
                </a:ext>
              </a:extLst>
            </p:cNvPr>
            <p:cNvSpPr/>
            <p:nvPr/>
          </p:nvSpPr>
          <p:spPr bwMode="gray">
            <a:xfrm>
              <a:off x="9099755" y="1548932"/>
              <a:ext cx="1766166" cy="4092349"/>
            </a:xfrm>
            <a:prstGeom prst="cube">
              <a:avLst>
                <a:gd name="adj" fmla="val 22832"/>
              </a:avLst>
            </a:prstGeom>
            <a:solidFill>
              <a:schemeClr val="accent5">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BE59C2F4-286D-48AC-8900-EB854003FCDB}"/>
                </a:ext>
              </a:extLst>
            </p:cNvPr>
            <p:cNvSpPr/>
            <p:nvPr/>
          </p:nvSpPr>
          <p:spPr bwMode="gray">
            <a:xfrm>
              <a:off x="9175373" y="2024680"/>
              <a:ext cx="1197638" cy="2072308"/>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App</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(e.g. </a:t>
              </a:r>
              <a:r>
                <a:rPr lang="en-US" sz="1600" kern="0" dirty="0">
                  <a:solidFill>
                    <a:schemeClr val="bg1"/>
                  </a:solidFill>
                  <a:ea typeface="Arial Unicode MS" pitchFamily="34" charset="-128"/>
                  <a:cs typeface="Arial Unicode MS" pitchFamily="34" charset="-128"/>
                </a:rPr>
                <a:t>nginx</a:t>
              </a: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a:t>
              </a:r>
            </a:p>
          </p:txBody>
        </p:sp>
        <p:sp>
          <p:nvSpPr>
            <p:cNvPr id="14" name="Rectangle 13">
              <a:extLst>
                <a:ext uri="{FF2B5EF4-FFF2-40B4-BE49-F238E27FC236}">
                  <a16:creationId xmlns:a16="http://schemas.microsoft.com/office/drawing/2014/main" id="{628BB289-9592-408C-95EA-F659FD4C3920}"/>
                </a:ext>
              </a:extLst>
            </p:cNvPr>
            <p:cNvSpPr/>
            <p:nvPr/>
          </p:nvSpPr>
          <p:spPr bwMode="gray">
            <a:xfrm>
              <a:off x="9167565" y="4172199"/>
              <a:ext cx="1197638" cy="657887"/>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Tools</a:t>
              </a:r>
            </a:p>
          </p:txBody>
        </p:sp>
        <p:sp>
          <p:nvSpPr>
            <p:cNvPr id="15" name="Rectangle 14">
              <a:extLst>
                <a:ext uri="{FF2B5EF4-FFF2-40B4-BE49-F238E27FC236}">
                  <a16:creationId xmlns:a16="http://schemas.microsoft.com/office/drawing/2014/main" id="{1060B3F8-0765-455E-A15A-8BA3427B5C7F}"/>
                </a:ext>
              </a:extLst>
            </p:cNvPr>
            <p:cNvSpPr/>
            <p:nvPr/>
          </p:nvSpPr>
          <p:spPr bwMode="gray">
            <a:xfrm>
              <a:off x="9167565" y="4905298"/>
              <a:ext cx="1197638" cy="657887"/>
            </a:xfrm>
            <a:prstGeom prst="rect">
              <a:avLst/>
            </a:prstGeom>
            <a:solidFill>
              <a:srgbClr val="4A59A6"/>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Libs</a:t>
              </a:r>
            </a:p>
          </p:txBody>
        </p:sp>
      </p:grpSp>
      <p:pic>
        <p:nvPicPr>
          <p:cNvPr id="8" name="Picture 7">
            <a:extLst>
              <a:ext uri="{FF2B5EF4-FFF2-40B4-BE49-F238E27FC236}">
                <a16:creationId xmlns:a16="http://schemas.microsoft.com/office/drawing/2014/main" id="{CD49DEC5-EB03-4C94-9A1F-1CF9A278FECD}"/>
              </a:ext>
            </a:extLst>
          </p:cNvPr>
          <p:cNvPicPr>
            <a:picLocks noChangeAspect="1"/>
          </p:cNvPicPr>
          <p:nvPr/>
        </p:nvPicPr>
        <p:blipFill>
          <a:blip r:embed="rId5"/>
          <a:stretch>
            <a:fillRect/>
          </a:stretch>
        </p:blipFill>
        <p:spPr>
          <a:xfrm>
            <a:off x="1008837" y="4006092"/>
            <a:ext cx="2349134" cy="2006552"/>
          </a:xfrm>
          <a:prstGeom prst="rect">
            <a:avLst/>
          </a:prstGeom>
        </p:spPr>
      </p:pic>
    </p:spTree>
    <p:extLst>
      <p:ext uri="{BB962C8B-B14F-4D97-AF65-F5344CB8AC3E}">
        <p14:creationId xmlns:p14="http://schemas.microsoft.com/office/powerpoint/2010/main" val="388643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Containers vs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accent3">
              <a:lumMod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800" b="0" i="0" u="none" strike="noStrike" kern="0" cap="none" spc="0" normalizeH="0" noProof="0" dirty="0">
                  <a:ln>
                    <a:noFill/>
                  </a:ln>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nginx</a:t>
              </a:r>
            </a:p>
          </p:txBody>
        </p:sp>
      </p:grpSp>
    </p:spTree>
    <p:extLst>
      <p:ext uri="{BB962C8B-B14F-4D97-AF65-F5344CB8AC3E}">
        <p14:creationId xmlns:p14="http://schemas.microsoft.com/office/powerpoint/2010/main" val="166040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4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35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500"/>
                                        <p:tgtEl>
                                          <p:spTgt spid="1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350" fill="hold"/>
                                        <p:tgtEl>
                                          <p:spTgt spid="150"/>
                                        </p:tgtEl>
                                      </p:cBhvr>
                                      <p:by x="46000" y="46000"/>
                                    </p:animScale>
                                  </p:childTnLst>
                                </p:cTn>
                              </p:par>
                            </p:childTnLst>
                          </p:cTn>
                        </p:par>
                        <p:par>
                          <p:cTn id="83" fill="hold">
                            <p:stCondLst>
                              <p:cond delay="350"/>
                            </p:stCondLst>
                            <p:childTnLst>
                              <p:par>
                                <p:cTn id="84" presetID="1" presetClass="exit" presetSubtype="0" fill="hold" nodeType="afterEffect">
                                  <p:stCondLst>
                                    <p:cond delay="0"/>
                                  </p:stCondLst>
                                  <p:childTnLst>
                                    <p:set>
                                      <p:cBhvr>
                                        <p:cTn id="85" dur="1" fill="hold">
                                          <p:stCondLst>
                                            <p:cond delay="0"/>
                                          </p:stCondLst>
                                        </p:cTn>
                                        <p:tgtEl>
                                          <p:spTgt spid="15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childTnLst>
                                </p:cTn>
                              </p:par>
                            </p:childTnLst>
                          </p:cTn>
                        </p:par>
                        <p:par>
                          <p:cTn id="88" fill="hold">
                            <p:stCondLst>
                              <p:cond delay="350"/>
                            </p:stCondLst>
                            <p:childTnLst>
                              <p:par>
                                <p:cTn id="89" presetID="10" presetClass="entr" presetSubtype="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500"/>
                                        <p:tgtEl>
                                          <p:spTgt spid="119"/>
                                        </p:tgtEl>
                                      </p:cBhvr>
                                    </p:animEffect>
                                  </p:childTnLst>
                                </p:cTn>
                              </p:par>
                              <p:par>
                                <p:cTn id="111" presetID="10" presetClass="entr" presetSubtype="0"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MTA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DB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3" name="Group 22">
            <a:extLst>
              <a:ext uri="{FF2B5EF4-FFF2-40B4-BE49-F238E27FC236}">
                <a16:creationId xmlns:a16="http://schemas.microsoft.com/office/drawing/2014/main" id="{0CD2D617-FE62-4590-A3D1-B8E08D6B3760}"/>
              </a:ext>
            </a:extLst>
          </p:cNvPr>
          <p:cNvGrpSpPr/>
          <p:nvPr/>
        </p:nvGrpSpPr>
        <p:grpSpPr>
          <a:xfrm>
            <a:off x="853340" y="2191378"/>
            <a:ext cx="10258698" cy="1301644"/>
            <a:chOff x="853340" y="2191378"/>
            <a:chExt cx="10258698" cy="1301644"/>
          </a:xfrm>
        </p:grpSpPr>
        <p:grpSp>
          <p:nvGrpSpPr>
            <p:cNvPr id="36" name="Group 35"/>
            <p:cNvGrpSpPr/>
            <p:nvPr/>
          </p:nvGrpSpPr>
          <p:grpSpPr>
            <a:xfrm>
              <a:off x="853340" y="2317742"/>
              <a:ext cx="10258698" cy="1175280"/>
              <a:chOff x="853340" y="2317742"/>
              <a:chExt cx="10258698" cy="1175280"/>
            </a:xfrm>
            <a:solidFill>
              <a:schemeClr val="bg1">
                <a:lumMod val="75000"/>
              </a:schemeClr>
            </a:solidFill>
          </p:grpSpPr>
          <p:sp>
            <p:nvSpPr>
              <p:cNvPr id="35" name="Rectangle 34"/>
              <p:cNvSpPr/>
              <p:nvPr/>
            </p:nvSpPr>
            <p:spPr bwMode="gray">
              <a:xfrm>
                <a:off x="853340" y="2317742"/>
                <a:ext cx="10258697" cy="792480"/>
              </a:xfrm>
              <a:prstGeom prst="rect">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grpSp>
        <p:pic>
          <p:nvPicPr>
            <p:cNvPr id="22" name="Picture 21">
              <a:extLst>
                <a:ext uri="{FF2B5EF4-FFF2-40B4-BE49-F238E27FC236}">
                  <a16:creationId xmlns:a16="http://schemas.microsoft.com/office/drawing/2014/main" id="{BD69E515-32BB-4DEF-A6DA-3EA2706C256E}"/>
                </a:ext>
              </a:extLst>
            </p:cNvPr>
            <p:cNvPicPr>
              <a:picLocks noChangeAspect="1"/>
            </p:cNvPicPr>
            <p:nvPr/>
          </p:nvPicPr>
          <p:blipFill>
            <a:blip r:embed="rId3"/>
            <a:stretch>
              <a:fillRect/>
            </a:stretch>
          </p:blipFill>
          <p:spPr>
            <a:xfrm>
              <a:off x="3667771" y="2191378"/>
              <a:ext cx="4413050" cy="953137"/>
            </a:xfrm>
            <a:prstGeom prst="rect">
              <a:avLst/>
            </a:prstGeom>
          </p:spPr>
        </p:pic>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8.48737E-7 -4.44444E-6 L 0.19513 0.17709 " pathEditMode="relative" rAng="0" ptsTypes="AA">
                                      <p:cBhvr>
                                        <p:cTn id="33" dur="1000" fill="hold"/>
                                        <p:tgtEl>
                                          <p:spTgt spid="146"/>
                                        </p:tgtEl>
                                        <p:attrNameLst>
                                          <p:attrName>ppt_x</p:attrName>
                                          <p:attrName>ppt_y</p:attrName>
                                        </p:attrNameLst>
                                      </p:cBhvr>
                                      <p:rCtr x="9750" y="8843"/>
                                    </p:animMotion>
                                  </p:childTnLst>
                                </p:cTn>
                              </p:par>
                              <p:par>
                                <p:cTn id="34" presetID="42" presetClass="path" presetSubtype="0" accel="50000" decel="50000" fill="hold" grpId="1" nodeType="withEffect">
                                  <p:stCondLst>
                                    <p:cond delay="0"/>
                                  </p:stCondLst>
                                  <p:childTnLst>
                                    <p:animMotion origin="layout" path="M -2.3171E-6 -4.44444E-6 L 0.06327 0.17477 " pathEditMode="relative" rAng="0" ptsTypes="AA">
                                      <p:cBhvr>
                                        <p:cTn id="35" dur="1000" fill="hold"/>
                                        <p:tgtEl>
                                          <p:spTgt spid="147"/>
                                        </p:tgtEl>
                                        <p:attrNameLst>
                                          <p:attrName>ppt_x</p:attrName>
                                          <p:attrName>ppt_y</p:attrName>
                                        </p:attrNameLst>
                                      </p:cBhvr>
                                      <p:rCtr x="3163" y="8727"/>
                                    </p:animMotion>
                                  </p:childTnLst>
                                </p:cTn>
                              </p:par>
                              <p:par>
                                <p:cTn id="36" presetID="42" presetClass="path" presetSubtype="0" accel="50000" decel="50000" fill="hold" grpId="1" nodeType="withEffect">
                                  <p:stCondLst>
                                    <p:cond delay="0"/>
                                  </p:stCondLst>
                                  <p:childTnLst>
                                    <p:animMotion origin="layout" path="M -3.78547E-6 -4.44444E-6 L -0.06274 0.17593 " pathEditMode="relative" rAng="0" ptsTypes="AA">
                                      <p:cBhvr>
                                        <p:cTn id="37" dur="1000" fill="hold"/>
                                        <p:tgtEl>
                                          <p:spTgt spid="150"/>
                                        </p:tgtEl>
                                        <p:attrNameLst>
                                          <p:attrName>ppt_x</p:attrName>
                                          <p:attrName>ppt_y</p:attrName>
                                        </p:attrNameLst>
                                      </p:cBhvr>
                                      <p:rCtr x="-3137" y="8796"/>
                                    </p:animMotion>
                                  </p:childTnLst>
                                </p:cTn>
                              </p:par>
                              <p:par>
                                <p:cTn id="38" presetID="42" presetClass="path" presetSubtype="0" accel="50000" decel="50000" fill="hold" grpId="1" nodeType="withEffect">
                                  <p:stCondLst>
                                    <p:cond delay="0"/>
                                  </p:stCondLst>
                                  <p:childTnLst>
                                    <p:animMotion origin="layout" path="M 4.92059E-6 -4.44444E-6 L -0.18928 0.17477 " pathEditMode="relative" rAng="0" ptsTypes="AA">
                                      <p:cBhvr>
                                        <p:cTn id="39" dur="1000" fill="hold"/>
                                        <p:tgtEl>
                                          <p:spTgt spid="149"/>
                                        </p:tgtEl>
                                        <p:attrNameLst>
                                          <p:attrName>ppt_x</p:attrName>
                                          <p:attrName>ppt_y</p:attrName>
                                        </p:attrNameLst>
                                      </p:cBhvr>
                                      <p:rCtr x="-9464" y="8727"/>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3"/>
                                        </p:tgtEl>
                                        <p:attrNameLst>
                                          <p:attrName>style.visibility</p:attrName>
                                        </p:attrNameLst>
                                      </p:cBhvr>
                                      <p:to>
                                        <p:strVal val="visible"/>
                                      </p:to>
                                    </p:set>
                                    <p:animEffect transition="in" filter="fade">
                                      <p:cBhvr>
                                        <p:cTn id="44" dur="100"/>
                                        <p:tgtEl>
                                          <p:spTgt spid="163"/>
                                        </p:tgtEl>
                                      </p:cBhvr>
                                    </p:animEffect>
                                  </p:childTnLst>
                                </p:cTn>
                              </p:par>
                              <p:par>
                                <p:cTn id="45" presetID="10" presetClass="entr" presetSubtype="0" fill="hold" nodeType="with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fade">
                                      <p:cBhvr>
                                        <p:cTn id="47" dur="100"/>
                                        <p:tgtEl>
                                          <p:spTgt spid="176"/>
                                        </p:tgtEl>
                                      </p:cBhvr>
                                    </p:animEffect>
                                  </p:childTnLst>
                                </p:cTn>
                              </p:par>
                              <p:par>
                                <p:cTn id="48" presetID="10" presetClass="entr" presetSubtype="0" fill="hold" nodeType="withEffect">
                                  <p:stCondLst>
                                    <p:cond delay="0"/>
                                  </p:stCondLst>
                                  <p:childTnLst>
                                    <p:set>
                                      <p:cBhvr>
                                        <p:cTn id="49" dur="1" fill="hold">
                                          <p:stCondLst>
                                            <p:cond delay="0"/>
                                          </p:stCondLst>
                                        </p:cTn>
                                        <p:tgtEl>
                                          <p:spTgt spid="185"/>
                                        </p:tgtEl>
                                        <p:attrNameLst>
                                          <p:attrName>style.visibility</p:attrName>
                                        </p:attrNameLst>
                                      </p:cBhvr>
                                      <p:to>
                                        <p:strVal val="visible"/>
                                      </p:to>
                                    </p:set>
                                    <p:animEffect transition="in" filter="fade">
                                      <p:cBhvr>
                                        <p:cTn id="50" dur="100"/>
                                        <p:tgtEl>
                                          <p:spTgt spid="185"/>
                                        </p:tgtEl>
                                      </p:cBhvr>
                                    </p:animEffect>
                                  </p:childTnLst>
                                </p:cTn>
                              </p:par>
                            </p:childTnLst>
                          </p:cTn>
                        </p:par>
                        <p:par>
                          <p:cTn id="51" fill="hold">
                            <p:stCondLst>
                              <p:cond delay="100"/>
                            </p:stCondLst>
                            <p:childTnLst>
                              <p:par>
                                <p:cTn id="52" presetID="42" presetClass="path" presetSubtype="0" accel="50000" decel="50000" fill="hold" nodeType="afterEffect">
                                  <p:stCondLst>
                                    <p:cond delay="0"/>
                                  </p:stCondLst>
                                  <p:childTnLst>
                                    <p:animMotion origin="layout" path="M 9.89326E-7 -4.81481E-6 L -0.29758 0.20024 " pathEditMode="relative" rAng="0" ptsTypes="AA">
                                      <p:cBhvr>
                                        <p:cTn id="53" dur="500" fill="hold"/>
                                        <p:tgtEl>
                                          <p:spTgt spid="163"/>
                                        </p:tgtEl>
                                        <p:attrNameLst>
                                          <p:attrName>ppt_x</p:attrName>
                                          <p:attrName>ppt_y</p:attrName>
                                        </p:attrNameLst>
                                      </p:cBhvr>
                                      <p:rCtr x="-14879" y="10000"/>
                                    </p:animMotion>
                                  </p:childTnLst>
                                </p:cTn>
                              </p:par>
                              <p:par>
                                <p:cTn id="54" presetID="42" presetClass="path" presetSubtype="0" accel="50000" decel="50000" fill="hold" nodeType="withEffect">
                                  <p:stCondLst>
                                    <p:cond delay="0"/>
                                  </p:stCondLst>
                                  <p:childTnLst>
                                    <p:animMotion origin="layout" path="M -7.55012E-7 -4.81481E-6 L -0.04335 0.20024 " pathEditMode="relative" rAng="0" ptsTypes="AA">
                                      <p:cBhvr>
                                        <p:cTn id="55" dur="500" fill="hold"/>
                                        <p:tgtEl>
                                          <p:spTgt spid="176"/>
                                        </p:tgtEl>
                                        <p:attrNameLst>
                                          <p:attrName>ppt_x</p:attrName>
                                          <p:attrName>ppt_y</p:attrName>
                                        </p:attrNameLst>
                                      </p:cBhvr>
                                      <p:rCtr x="-2174" y="10000"/>
                                    </p:animMotion>
                                  </p:childTnLst>
                                </p:cTn>
                              </p:par>
                              <p:par>
                                <p:cTn id="56" presetID="42" presetClass="path" presetSubtype="0" accel="50000" decel="50000" fill="hold" nodeType="withEffect">
                                  <p:stCondLst>
                                    <p:cond delay="0"/>
                                  </p:stCondLst>
                                  <p:childTnLst>
                                    <p:animMotion origin="layout" path="M 2.21036E-6 -3.33333E-6 L 0.2114 0.20047 " pathEditMode="relative" rAng="0" ptsTypes="AA">
                                      <p:cBhvr>
                                        <p:cTn id="57" dur="500" fill="hold"/>
                                        <p:tgtEl>
                                          <p:spTgt spid="185"/>
                                        </p:tgtEl>
                                        <p:attrNameLst>
                                          <p:attrName>ppt_x</p:attrName>
                                          <p:attrName>ppt_y</p:attrName>
                                        </p:attrNameLst>
                                      </p:cBhvr>
                                      <p:rCtr x="10570" y="10023"/>
                                    </p:animMotion>
                                  </p:childTnLst>
                                </p:cTn>
                              </p:par>
                            </p:childTnLst>
                          </p:cTn>
                        </p:par>
                        <p:par>
                          <p:cTn id="58" fill="hold">
                            <p:stCondLst>
                              <p:cond delay="600"/>
                            </p:stCondLst>
                            <p:childTnLst>
                              <p:par>
                                <p:cTn id="59" presetID="1" presetClass="exit" presetSubtype="0" fill="hold" nodeType="afterEffect">
                                  <p:stCondLst>
                                    <p:cond delay="0"/>
                                  </p:stCondLst>
                                  <p:childTnLst>
                                    <p:set>
                                      <p:cBhvr>
                                        <p:cTn id="60" dur="1" fill="hold">
                                          <p:stCondLst>
                                            <p:cond delay="0"/>
                                          </p:stCondLst>
                                        </p:cTn>
                                        <p:tgtEl>
                                          <p:spTgt spid="163"/>
                                        </p:tgtEl>
                                        <p:attrNameLst>
                                          <p:attrName>style.visibility</p:attrName>
                                        </p:attrNameLst>
                                      </p:cBhvr>
                                      <p:to>
                                        <p:strVal val="hidden"/>
                                      </p:to>
                                    </p:set>
                                  </p:childTnLst>
                                </p:cTn>
                              </p:par>
                            </p:childTnLst>
                          </p:cTn>
                        </p:par>
                        <p:par>
                          <p:cTn id="61" fill="hold">
                            <p:stCondLst>
                              <p:cond delay="600"/>
                            </p:stCondLst>
                            <p:childTnLst>
                              <p:par>
                                <p:cTn id="62" presetID="1" presetClass="exit" presetSubtype="0" fill="hold" nodeType="afterEffect">
                                  <p:stCondLst>
                                    <p:cond delay="0"/>
                                  </p:stCondLst>
                                  <p:childTnLst>
                                    <p:set>
                                      <p:cBhvr>
                                        <p:cTn id="63" dur="1" fill="hold">
                                          <p:stCondLst>
                                            <p:cond delay="0"/>
                                          </p:stCondLst>
                                        </p:cTn>
                                        <p:tgtEl>
                                          <p:spTgt spid="176"/>
                                        </p:tgtEl>
                                        <p:attrNameLst>
                                          <p:attrName>style.visibility</p:attrName>
                                        </p:attrNameLst>
                                      </p:cBhvr>
                                      <p:to>
                                        <p:strVal val="hidden"/>
                                      </p:to>
                                    </p:set>
                                  </p:childTnLst>
                                </p:cTn>
                              </p:par>
                            </p:childTnLst>
                          </p:cTn>
                        </p:par>
                        <p:par>
                          <p:cTn id="64" fill="hold">
                            <p:stCondLst>
                              <p:cond delay="600"/>
                            </p:stCondLst>
                            <p:childTnLst>
                              <p:par>
                                <p:cTn id="65" presetID="1" presetClass="exit" presetSubtype="0" fill="hold" nodeType="afterEffect">
                                  <p:stCondLst>
                                    <p:cond delay="0"/>
                                  </p:stCondLst>
                                  <p:childTnLst>
                                    <p:set>
                                      <p:cBhvr>
                                        <p:cTn id="66" dur="1" fill="hold">
                                          <p:stCondLst>
                                            <p:cond delay="0"/>
                                          </p:stCondLst>
                                        </p:cTn>
                                        <p:tgtEl>
                                          <p:spTgt spid="185"/>
                                        </p:tgtEl>
                                        <p:attrNameLst>
                                          <p:attrName>style.visibility</p:attrName>
                                        </p:attrNameLst>
                                      </p:cBhvr>
                                      <p:to>
                                        <p:strVal val="hidden"/>
                                      </p:to>
                                    </p:set>
                                  </p:childTnLst>
                                </p:cTn>
                              </p:par>
                            </p:childTnLst>
                          </p:cTn>
                        </p:par>
                        <p:par>
                          <p:cTn id="67" fill="hold">
                            <p:stCondLst>
                              <p:cond delay="600"/>
                            </p:stCondLst>
                            <p:childTnLst>
                              <p:par>
                                <p:cTn id="68" presetID="1" presetClass="entr" presetSubtype="0" fill="hold" nodeType="afterEffect">
                                  <p:stCondLst>
                                    <p:cond delay="0"/>
                                  </p:stCondLst>
                                  <p:childTnLst>
                                    <p:set>
                                      <p:cBhvr>
                                        <p:cTn id="69" dur="1" fill="hold">
                                          <p:stCondLst>
                                            <p:cond delay="0"/>
                                          </p:stCondLst>
                                        </p:cTn>
                                        <p:tgtEl>
                                          <p:spTgt spid="89"/>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90"/>
                                        </p:tgtEl>
                                        <p:attrNameLst>
                                          <p:attrName>style.visibility</p:attrName>
                                        </p:attrNameLst>
                                      </p:cBhvr>
                                      <p:to>
                                        <p:strVal val="visible"/>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childTnLst>
                          </p:cTn>
                        </p:par>
                        <p:par>
                          <p:cTn id="75" fill="hold">
                            <p:stCondLst>
                              <p:cond delay="600"/>
                            </p:stCondLst>
                            <p:childTnLst>
                              <p:par>
                                <p:cTn id="76" presetID="10" presetClass="entr" presetSubtype="0" fill="hold" nodeType="afterEffect">
                                  <p:stCondLst>
                                    <p:cond delay="0"/>
                                  </p:stCondLst>
                                  <p:childTnLst>
                                    <p:set>
                                      <p:cBhvr>
                                        <p:cTn id="77" dur="1" fill="hold">
                                          <p:stCondLst>
                                            <p:cond delay="0"/>
                                          </p:stCondLst>
                                        </p:cTn>
                                        <p:tgtEl>
                                          <p:spTgt spid="191"/>
                                        </p:tgtEl>
                                        <p:attrNameLst>
                                          <p:attrName>style.visibility</p:attrName>
                                        </p:attrNameLst>
                                      </p:cBhvr>
                                      <p:to>
                                        <p:strVal val="visible"/>
                                      </p:to>
                                    </p:set>
                                    <p:animEffect transition="in" filter="fade">
                                      <p:cBhvr>
                                        <p:cTn id="78" dur="100"/>
                                        <p:tgtEl>
                                          <p:spTgt spid="191"/>
                                        </p:tgtEl>
                                      </p:cBhvr>
                                    </p:animEffect>
                                  </p:childTnLst>
                                </p:cTn>
                              </p:par>
                              <p:par>
                                <p:cTn id="79" presetID="10" presetClass="entr" presetSubtype="0" fill="hold" nodeType="withEffect">
                                  <p:stCondLst>
                                    <p:cond delay="0"/>
                                  </p:stCondLst>
                                  <p:childTnLst>
                                    <p:set>
                                      <p:cBhvr>
                                        <p:cTn id="80" dur="1" fill="hold">
                                          <p:stCondLst>
                                            <p:cond delay="0"/>
                                          </p:stCondLst>
                                        </p:cTn>
                                        <p:tgtEl>
                                          <p:spTgt spid="202"/>
                                        </p:tgtEl>
                                        <p:attrNameLst>
                                          <p:attrName>style.visibility</p:attrName>
                                        </p:attrNameLst>
                                      </p:cBhvr>
                                      <p:to>
                                        <p:strVal val="visible"/>
                                      </p:to>
                                    </p:set>
                                    <p:animEffect transition="in" filter="fade">
                                      <p:cBhvr>
                                        <p:cTn id="81" dur="100"/>
                                        <p:tgtEl>
                                          <p:spTgt spid="202"/>
                                        </p:tgtEl>
                                      </p:cBhvr>
                                    </p:animEffect>
                                  </p:childTnLst>
                                </p:cTn>
                              </p:par>
                              <p:par>
                                <p:cTn id="82" presetID="10" presetClass="entr" presetSubtype="0" fill="hold" nodeType="withEffect">
                                  <p:stCondLst>
                                    <p:cond delay="0"/>
                                  </p:stCondLst>
                                  <p:childTnLst>
                                    <p:set>
                                      <p:cBhvr>
                                        <p:cTn id="83" dur="1" fill="hold">
                                          <p:stCondLst>
                                            <p:cond delay="0"/>
                                          </p:stCondLst>
                                        </p:cTn>
                                        <p:tgtEl>
                                          <p:spTgt spid="207"/>
                                        </p:tgtEl>
                                        <p:attrNameLst>
                                          <p:attrName>style.visibility</p:attrName>
                                        </p:attrNameLst>
                                      </p:cBhvr>
                                      <p:to>
                                        <p:strVal val="visible"/>
                                      </p:to>
                                    </p:set>
                                    <p:animEffect transition="in" filter="fade">
                                      <p:cBhvr>
                                        <p:cTn id="84" dur="100"/>
                                        <p:tgtEl>
                                          <p:spTgt spid="207"/>
                                        </p:tgtEl>
                                      </p:cBhvr>
                                    </p:animEffect>
                                  </p:childTnLst>
                                </p:cTn>
                              </p:par>
                            </p:childTnLst>
                          </p:cTn>
                        </p:par>
                        <p:par>
                          <p:cTn id="85" fill="hold">
                            <p:stCondLst>
                              <p:cond delay="700"/>
                            </p:stCondLst>
                            <p:childTnLst>
                              <p:par>
                                <p:cTn id="86" presetID="42" presetClass="path" presetSubtype="0" accel="50000" decel="50000" fill="hold" nodeType="afterEffect">
                                  <p:stCondLst>
                                    <p:cond delay="0"/>
                                  </p:stCondLst>
                                  <p:childTnLst>
                                    <p:animMotion origin="layout" path="M -5.80578E-7 -1.85185E-6 L -0.22351 0.2007 " pathEditMode="relative" rAng="0" ptsTypes="AA">
                                      <p:cBhvr>
                                        <p:cTn id="87" dur="500" fill="hold"/>
                                        <p:tgtEl>
                                          <p:spTgt spid="191"/>
                                        </p:tgtEl>
                                        <p:attrNameLst>
                                          <p:attrName>ppt_x</p:attrName>
                                          <p:attrName>ppt_y</p:attrName>
                                        </p:attrNameLst>
                                      </p:cBhvr>
                                      <p:rCtr x="-11182" y="10023"/>
                                    </p:animMotion>
                                  </p:childTnLst>
                                </p:cTn>
                              </p:par>
                              <p:par>
                                <p:cTn id="88" presetID="42" presetClass="path" presetSubtype="0" accel="50000" decel="50000" fill="hold" nodeType="withEffect">
                                  <p:stCondLst>
                                    <p:cond delay="0"/>
                                  </p:stCondLst>
                                  <p:childTnLst>
                                    <p:animMotion origin="layout" path="M -7.55012E-7 -1.85185E-6 L 0.00143 0.2007 " pathEditMode="relative" rAng="0" ptsTypes="AA">
                                      <p:cBhvr>
                                        <p:cTn id="89" dur="500" fill="hold"/>
                                        <p:tgtEl>
                                          <p:spTgt spid="202"/>
                                        </p:tgtEl>
                                        <p:attrNameLst>
                                          <p:attrName>ppt_x</p:attrName>
                                          <p:attrName>ppt_y</p:attrName>
                                        </p:attrNameLst>
                                      </p:cBhvr>
                                      <p:rCtr x="65" y="10023"/>
                                    </p:animMotion>
                                  </p:childTnLst>
                                </p:cTn>
                              </p:par>
                              <p:par>
                                <p:cTn id="90" presetID="42" presetClass="path" presetSubtype="0" accel="50000" decel="50000" fill="hold" nodeType="withEffect">
                                  <p:stCondLst>
                                    <p:cond delay="0"/>
                                  </p:stCondLst>
                                  <p:childTnLst>
                                    <p:animMotion origin="layout" path="M 2.91591E-7 -3.33333E-6 L 0.25566 0.20047 " pathEditMode="relative" rAng="0" ptsTypes="AA">
                                      <p:cBhvr>
                                        <p:cTn id="91" dur="500" fill="hold"/>
                                        <p:tgtEl>
                                          <p:spTgt spid="207"/>
                                        </p:tgtEl>
                                        <p:attrNameLst>
                                          <p:attrName>ppt_x</p:attrName>
                                          <p:attrName>ppt_y</p:attrName>
                                        </p:attrNameLst>
                                      </p:cBhvr>
                                      <p:rCtr x="12783" y="10023"/>
                                    </p:animMotion>
                                  </p:childTnLst>
                                </p:cTn>
                              </p:par>
                            </p:childTnLst>
                          </p:cTn>
                        </p:par>
                        <p:par>
                          <p:cTn id="92" fill="hold">
                            <p:stCondLst>
                              <p:cond delay="1200"/>
                            </p:stCondLst>
                            <p:childTnLst>
                              <p:par>
                                <p:cTn id="93" presetID="1" presetClass="exit" presetSubtype="0" fill="hold" nodeType="afterEffect">
                                  <p:stCondLst>
                                    <p:cond delay="0"/>
                                  </p:stCondLst>
                                  <p:childTnLst>
                                    <p:set>
                                      <p:cBhvr>
                                        <p:cTn id="94" dur="1" fill="hold">
                                          <p:stCondLst>
                                            <p:cond delay="0"/>
                                          </p:stCondLst>
                                        </p:cTn>
                                        <p:tgtEl>
                                          <p:spTgt spid="191"/>
                                        </p:tgtEl>
                                        <p:attrNameLst>
                                          <p:attrName>style.visibility</p:attrName>
                                        </p:attrNameLst>
                                      </p:cBhvr>
                                      <p:to>
                                        <p:strVal val="hidden"/>
                                      </p:to>
                                    </p:set>
                                  </p:childTnLst>
                                </p:cTn>
                              </p:par>
                            </p:childTnLst>
                          </p:cTn>
                        </p:par>
                        <p:par>
                          <p:cTn id="95" fill="hold">
                            <p:stCondLst>
                              <p:cond delay="1200"/>
                            </p:stCondLst>
                            <p:childTnLst>
                              <p:par>
                                <p:cTn id="96" presetID="1" presetClass="exit" presetSubtype="0" fill="hold" nodeType="afterEffect">
                                  <p:stCondLst>
                                    <p:cond delay="0"/>
                                  </p:stCondLst>
                                  <p:childTnLst>
                                    <p:set>
                                      <p:cBhvr>
                                        <p:cTn id="97" dur="1" fill="hold">
                                          <p:stCondLst>
                                            <p:cond delay="0"/>
                                          </p:stCondLst>
                                        </p:cTn>
                                        <p:tgtEl>
                                          <p:spTgt spid="202"/>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07"/>
                                        </p:tgtEl>
                                        <p:attrNameLst>
                                          <p:attrName>style.visibility</p:attrName>
                                        </p:attrNameLst>
                                      </p:cBhvr>
                                      <p:to>
                                        <p:strVal val="hidden"/>
                                      </p:to>
                                    </p:set>
                                  </p:childTnLst>
                                </p:cTn>
                              </p:par>
                            </p:childTnLst>
                          </p:cTn>
                        </p:par>
                        <p:par>
                          <p:cTn id="100" fill="hold">
                            <p:stCondLst>
                              <p:cond delay="1200"/>
                            </p:stCondLst>
                            <p:childTnLst>
                              <p:par>
                                <p:cTn id="101" presetID="1" presetClass="entr" presetSubtype="0" fill="hold" nodeType="afterEffect">
                                  <p:stCondLst>
                                    <p:cond delay="0"/>
                                  </p:stCondLst>
                                  <p:childTnLst>
                                    <p:set>
                                      <p:cBhvr>
                                        <p:cTn id="102" dur="1" fill="hold">
                                          <p:stCondLst>
                                            <p:cond delay="0"/>
                                          </p:stCondLst>
                                        </p:cTn>
                                        <p:tgtEl>
                                          <p:spTgt spid="189"/>
                                        </p:tgtEl>
                                        <p:attrNameLst>
                                          <p:attrName>style.visibility</p:attrName>
                                        </p:attrNameLst>
                                      </p:cBhvr>
                                      <p:to>
                                        <p:strVal val="visible"/>
                                      </p:to>
                                    </p:set>
                                  </p:childTnLst>
                                </p:cTn>
                              </p:par>
                            </p:childTnLst>
                          </p:cTn>
                        </p:par>
                        <p:par>
                          <p:cTn id="103" fill="hold">
                            <p:stCondLst>
                              <p:cond delay="1200"/>
                            </p:stCondLst>
                            <p:childTnLst>
                              <p:par>
                                <p:cTn id="104" presetID="1" presetClass="entr" presetSubtype="0" fill="hold" nodeType="afterEffect">
                                  <p:stCondLst>
                                    <p:cond delay="0"/>
                                  </p:stCondLst>
                                  <p:childTnLst>
                                    <p:set>
                                      <p:cBhvr>
                                        <p:cTn id="105" dur="1" fill="hold">
                                          <p:stCondLst>
                                            <p:cond delay="0"/>
                                          </p:stCondLst>
                                        </p:cTn>
                                        <p:tgtEl>
                                          <p:spTgt spid="115"/>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190"/>
                                        </p:tgtEl>
                                        <p:attrNameLst>
                                          <p:attrName>style.visibility</p:attrName>
                                        </p:attrNameLst>
                                      </p:cBhvr>
                                      <p:to>
                                        <p:strVal val="visible"/>
                                      </p:to>
                                    </p:set>
                                  </p:childTnLst>
                                </p:cTn>
                              </p:par>
                            </p:childTnLst>
                          </p:cTn>
                        </p:par>
                        <p:par>
                          <p:cTn id="108" fill="hold">
                            <p:stCondLst>
                              <p:cond delay="1200"/>
                            </p:stCondLst>
                            <p:childTnLst>
                              <p:par>
                                <p:cTn id="109" presetID="10" presetClass="entr" presetSubtype="0" fill="hold" nodeType="afterEffect">
                                  <p:stCondLst>
                                    <p:cond delay="0"/>
                                  </p:stCondLst>
                                  <p:childTnLst>
                                    <p:set>
                                      <p:cBhvr>
                                        <p:cTn id="110" dur="1" fill="hold">
                                          <p:stCondLst>
                                            <p:cond delay="0"/>
                                          </p:stCondLst>
                                        </p:cTn>
                                        <p:tgtEl>
                                          <p:spTgt spid="219"/>
                                        </p:tgtEl>
                                        <p:attrNameLst>
                                          <p:attrName>style.visibility</p:attrName>
                                        </p:attrNameLst>
                                      </p:cBhvr>
                                      <p:to>
                                        <p:strVal val="visible"/>
                                      </p:to>
                                    </p:set>
                                    <p:animEffect transition="in" filter="fade">
                                      <p:cBhvr>
                                        <p:cTn id="111" dur="100"/>
                                        <p:tgtEl>
                                          <p:spTgt spid="219"/>
                                        </p:tgtEl>
                                      </p:cBhvr>
                                    </p:animEffect>
                                  </p:childTnLst>
                                </p:cTn>
                              </p:par>
                              <p:par>
                                <p:cTn id="112" presetID="10" presetClass="entr" presetSubtype="0" fill="hold" nodeType="withEffect">
                                  <p:stCondLst>
                                    <p:cond delay="0"/>
                                  </p:stCondLst>
                                  <p:childTnLst>
                                    <p:set>
                                      <p:cBhvr>
                                        <p:cTn id="113" dur="1" fill="hold">
                                          <p:stCondLst>
                                            <p:cond delay="0"/>
                                          </p:stCondLst>
                                        </p:cTn>
                                        <p:tgtEl>
                                          <p:spTgt spid="223"/>
                                        </p:tgtEl>
                                        <p:attrNameLst>
                                          <p:attrName>style.visibility</p:attrName>
                                        </p:attrNameLst>
                                      </p:cBhvr>
                                      <p:to>
                                        <p:strVal val="visible"/>
                                      </p:to>
                                    </p:set>
                                    <p:animEffect transition="in" filter="fade">
                                      <p:cBhvr>
                                        <p:cTn id="114" dur="100"/>
                                        <p:tgtEl>
                                          <p:spTgt spid="223"/>
                                        </p:tgtEl>
                                      </p:cBhvr>
                                    </p:animEffect>
                                  </p:childTnLst>
                                </p:cTn>
                              </p:par>
                            </p:childTnLst>
                          </p:cTn>
                        </p:par>
                        <p:par>
                          <p:cTn id="115" fill="hold">
                            <p:stCondLst>
                              <p:cond delay="1300"/>
                            </p:stCondLst>
                            <p:childTnLst>
                              <p:par>
                                <p:cTn id="116" presetID="42" presetClass="path" presetSubtype="0" accel="50000" decel="50000" fill="hold" nodeType="afterEffect">
                                  <p:stCondLst>
                                    <p:cond delay="0"/>
                                  </p:stCondLst>
                                  <p:childTnLst>
                                    <p:animMotion origin="layout" path="M 2.21036E-6 2.22222E-6 L 0.09385 0.19977 " pathEditMode="relative" rAng="0" ptsTypes="AA">
                                      <p:cBhvr>
                                        <p:cTn id="117" dur="500" fill="hold"/>
                                        <p:tgtEl>
                                          <p:spTgt spid="219"/>
                                        </p:tgtEl>
                                        <p:attrNameLst>
                                          <p:attrName>ppt_x</p:attrName>
                                          <p:attrName>ppt_y</p:attrName>
                                        </p:attrNameLst>
                                      </p:cBhvr>
                                      <p:rCtr x="4686" y="9977"/>
                                    </p:animMotion>
                                  </p:childTnLst>
                                </p:cTn>
                              </p:par>
                              <p:par>
                                <p:cTn id="118" presetID="42" presetClass="path" presetSubtype="0" accel="50000" decel="50000" fill="hold" nodeType="withEffect">
                                  <p:stCondLst>
                                    <p:cond delay="0"/>
                                  </p:stCondLst>
                                  <p:childTnLst>
                                    <p:animMotion origin="layout" path="M -2.32492E-6 3.7037E-6 L 0.31502 0.20139 " pathEditMode="relative" rAng="0" ptsTypes="AA">
                                      <p:cBhvr>
                                        <p:cTn id="119" dur="500" fill="hold"/>
                                        <p:tgtEl>
                                          <p:spTgt spid="223"/>
                                        </p:tgtEl>
                                        <p:attrNameLst>
                                          <p:attrName>ppt_x</p:attrName>
                                          <p:attrName>ppt_y</p:attrName>
                                        </p:attrNameLst>
                                      </p:cBhvr>
                                      <p:rCtr x="15751" y="10069"/>
                                    </p:animMotion>
                                  </p:childTnLst>
                                </p:cTn>
                              </p:par>
                            </p:childTnLst>
                          </p:cTn>
                        </p:par>
                        <p:par>
                          <p:cTn id="120" fill="hold">
                            <p:stCondLst>
                              <p:cond delay="1800"/>
                            </p:stCondLst>
                            <p:childTnLst>
                              <p:par>
                                <p:cTn id="121" presetID="1" presetClass="exit" presetSubtype="0" fill="hold" nodeType="afterEffect">
                                  <p:stCondLst>
                                    <p:cond delay="0"/>
                                  </p:stCondLst>
                                  <p:childTnLst>
                                    <p:set>
                                      <p:cBhvr>
                                        <p:cTn id="122" dur="1" fill="hold">
                                          <p:stCondLst>
                                            <p:cond delay="0"/>
                                          </p:stCondLst>
                                        </p:cTn>
                                        <p:tgtEl>
                                          <p:spTgt spid="219"/>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223"/>
                                        </p:tgtEl>
                                        <p:attrNameLst>
                                          <p:attrName>style.visibility</p:attrName>
                                        </p:attrNameLst>
                                      </p:cBhvr>
                                      <p:to>
                                        <p:strVal val="hidden"/>
                                      </p:to>
                                    </p:set>
                                  </p:childTnLst>
                                </p:cTn>
                              </p:par>
                              <p:par>
                                <p:cTn id="125" presetID="1" presetClass="entr" presetSubtype="0" fill="hold" nodeType="withEffect">
                                  <p:stCondLst>
                                    <p:cond delay="0"/>
                                  </p:stCondLst>
                                  <p:childTnLst>
                                    <p:set>
                                      <p:cBhvr>
                                        <p:cTn id="126" dur="1" fill="hold">
                                          <p:stCondLst>
                                            <p:cond delay="0"/>
                                          </p:stCondLst>
                                        </p:cTn>
                                        <p:tgtEl>
                                          <p:spTgt spid="13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18"/>
                                        </p:tgtEl>
                                        <p:attrNameLst>
                                          <p:attrName>style.visibility</p:attrName>
                                        </p:attrNameLst>
                                      </p:cBhvr>
                                      <p:to>
                                        <p:strVal val="visible"/>
                                      </p:to>
                                    </p:set>
                                  </p:childTnLst>
                                </p:cTn>
                              </p:par>
                            </p:childTnLst>
                          </p:cTn>
                        </p:par>
                        <p:par>
                          <p:cTn id="129" fill="hold">
                            <p:stCondLst>
                              <p:cond delay="1800"/>
                            </p:stCondLst>
                            <p:childTnLst>
                              <p:par>
                                <p:cTn id="130" presetID="10" presetClass="entr" presetSubtype="0" fill="hold" nodeType="afterEffect">
                                  <p:stCondLst>
                                    <p:cond delay="0"/>
                                  </p:stCondLst>
                                  <p:childTnLst>
                                    <p:set>
                                      <p:cBhvr>
                                        <p:cTn id="131" dur="1" fill="hold">
                                          <p:stCondLst>
                                            <p:cond delay="0"/>
                                          </p:stCondLst>
                                        </p:cTn>
                                        <p:tgtEl>
                                          <p:spTgt spid="233"/>
                                        </p:tgtEl>
                                        <p:attrNameLst>
                                          <p:attrName>style.visibility</p:attrName>
                                        </p:attrNameLst>
                                      </p:cBhvr>
                                      <p:to>
                                        <p:strVal val="visible"/>
                                      </p:to>
                                    </p:set>
                                    <p:animEffect transition="in" filter="fade">
                                      <p:cBhvr>
                                        <p:cTn id="132" dur="100"/>
                                        <p:tgtEl>
                                          <p:spTgt spid="233"/>
                                        </p:tgtEl>
                                      </p:cBhvr>
                                    </p:animEffect>
                                  </p:childTnLst>
                                </p:cTn>
                              </p:par>
                              <p:par>
                                <p:cTn id="133" presetID="10" presetClass="entr" presetSubtype="0" fill="hold" nodeType="withEffect">
                                  <p:stCondLst>
                                    <p:cond delay="0"/>
                                  </p:stCondLst>
                                  <p:childTnLst>
                                    <p:set>
                                      <p:cBhvr>
                                        <p:cTn id="134" dur="1" fill="hold">
                                          <p:stCondLst>
                                            <p:cond delay="0"/>
                                          </p:stCondLst>
                                        </p:cTn>
                                        <p:tgtEl>
                                          <p:spTgt spid="242"/>
                                        </p:tgtEl>
                                        <p:attrNameLst>
                                          <p:attrName>style.visibility</p:attrName>
                                        </p:attrNameLst>
                                      </p:cBhvr>
                                      <p:to>
                                        <p:strVal val="visible"/>
                                      </p:to>
                                    </p:set>
                                    <p:animEffect transition="in" filter="fade">
                                      <p:cBhvr>
                                        <p:cTn id="135" dur="100"/>
                                        <p:tgtEl>
                                          <p:spTgt spid="242"/>
                                        </p:tgtEl>
                                      </p:cBhvr>
                                    </p:animEffect>
                                  </p:childTnLst>
                                </p:cTn>
                              </p:par>
                            </p:childTnLst>
                          </p:cTn>
                        </p:par>
                        <p:par>
                          <p:cTn id="136" fill="hold">
                            <p:stCondLst>
                              <p:cond delay="1900"/>
                            </p:stCondLst>
                            <p:childTnLst>
                              <p:par>
                                <p:cTn id="137" presetID="42" presetClass="path" presetSubtype="0" accel="50000" decel="50000" fill="hold" nodeType="afterEffect">
                                  <p:stCondLst>
                                    <p:cond delay="0"/>
                                  </p:stCondLst>
                                  <p:childTnLst>
                                    <p:animMotion origin="layout" path="M 4.65243E-6 3.7037E-6 L 0.05246 0.2 " pathEditMode="relative" rAng="0" ptsTypes="AA">
                                      <p:cBhvr>
                                        <p:cTn id="138" dur="500" fill="hold"/>
                                        <p:tgtEl>
                                          <p:spTgt spid="233"/>
                                        </p:tgtEl>
                                        <p:attrNameLst>
                                          <p:attrName>ppt_x</p:attrName>
                                          <p:attrName>ppt_y</p:attrName>
                                        </p:attrNameLst>
                                      </p:cBhvr>
                                      <p:rCtr x="2617" y="10000"/>
                                    </p:animMotion>
                                  </p:childTnLst>
                                </p:cTn>
                              </p:par>
                              <p:par>
                                <p:cTn id="139" presetID="42" presetClass="path" presetSubtype="0" accel="50000" decel="50000" fill="hold" nodeType="withEffect">
                                  <p:stCondLst>
                                    <p:cond delay="0"/>
                                  </p:stCondLst>
                                  <p:childTnLst>
                                    <p:animMotion origin="layout" path="M -2.15048E-6 2.22222E-6 L -0.17782 0.20116 " pathEditMode="relative" rAng="0" ptsTypes="AA">
                                      <p:cBhvr>
                                        <p:cTn id="140" dur="500" fill="hold"/>
                                        <p:tgtEl>
                                          <p:spTgt spid="242"/>
                                        </p:tgtEl>
                                        <p:attrNameLst>
                                          <p:attrName>ppt_x</p:attrName>
                                          <p:attrName>ppt_y</p:attrName>
                                        </p:attrNameLst>
                                      </p:cBhvr>
                                      <p:rCtr x="-8891" y="10046"/>
                                    </p:animMotion>
                                  </p:childTnLst>
                                </p:cTn>
                              </p:par>
                            </p:childTnLst>
                          </p:cTn>
                        </p:par>
                        <p:par>
                          <p:cTn id="141" fill="hold">
                            <p:stCondLst>
                              <p:cond delay="2400"/>
                            </p:stCondLst>
                            <p:childTnLst>
                              <p:par>
                                <p:cTn id="142" presetID="1" presetClass="exit" presetSubtype="0" fill="hold" nodeType="afterEffect">
                                  <p:stCondLst>
                                    <p:cond delay="0"/>
                                  </p:stCondLst>
                                  <p:childTnLst>
                                    <p:set>
                                      <p:cBhvr>
                                        <p:cTn id="143" dur="1" fill="hold">
                                          <p:stCondLst>
                                            <p:cond delay="0"/>
                                          </p:stCondLst>
                                        </p:cTn>
                                        <p:tgtEl>
                                          <p:spTgt spid="233"/>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242"/>
                                        </p:tgtEl>
                                        <p:attrNameLst>
                                          <p:attrName>style.visibility</p:attrName>
                                        </p:attrNameLst>
                                      </p:cBhvr>
                                      <p:to>
                                        <p:strVal val="hidden"/>
                                      </p:to>
                                    </p:set>
                                  </p:childTnLst>
                                </p:cTn>
                              </p:par>
                              <p:par>
                                <p:cTn id="146" presetID="1" presetClass="entr" presetSubtype="0" fill="hold" nodeType="withEffect">
                                  <p:stCondLst>
                                    <p:cond delay="0"/>
                                  </p:stCondLst>
                                  <p:childTnLst>
                                    <p:set>
                                      <p:cBhvr>
                                        <p:cTn id="147" dur="1" fill="hold">
                                          <p:stCondLst>
                                            <p:cond delay="0"/>
                                          </p:stCondLst>
                                        </p:cTn>
                                        <p:tgtEl>
                                          <p:spTgt spid="232"/>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124"/>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249"/>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53" presetClass="exit" presetSubtype="32" fill="hold" nodeType="clickEffect">
                                  <p:stCondLst>
                                    <p:cond delay="0"/>
                                  </p:stCondLst>
                                  <p:childTnLst>
                                    <p:anim calcmode="lin" valueType="num">
                                      <p:cBhvr>
                                        <p:cTn id="157" dur="500"/>
                                        <p:tgtEl>
                                          <p:spTgt spid="115"/>
                                        </p:tgtEl>
                                        <p:attrNameLst>
                                          <p:attrName>ppt_w</p:attrName>
                                        </p:attrNameLst>
                                      </p:cBhvr>
                                      <p:tavLst>
                                        <p:tav tm="0">
                                          <p:val>
                                            <p:strVal val="ppt_w"/>
                                          </p:val>
                                        </p:tav>
                                        <p:tav tm="100000">
                                          <p:val>
                                            <p:fltVal val="0"/>
                                          </p:val>
                                        </p:tav>
                                      </p:tavLst>
                                    </p:anim>
                                    <p:anim calcmode="lin" valueType="num">
                                      <p:cBhvr>
                                        <p:cTn id="158" dur="500"/>
                                        <p:tgtEl>
                                          <p:spTgt spid="115"/>
                                        </p:tgtEl>
                                        <p:attrNameLst>
                                          <p:attrName>ppt_h</p:attrName>
                                        </p:attrNameLst>
                                      </p:cBhvr>
                                      <p:tavLst>
                                        <p:tav tm="0">
                                          <p:val>
                                            <p:strVal val="ppt_h"/>
                                          </p:val>
                                        </p:tav>
                                        <p:tav tm="100000">
                                          <p:val>
                                            <p:fltVal val="0"/>
                                          </p:val>
                                        </p:tav>
                                      </p:tavLst>
                                    </p:anim>
                                    <p:animEffect transition="out" filter="fade">
                                      <p:cBhvr>
                                        <p:cTn id="159" dur="500"/>
                                        <p:tgtEl>
                                          <p:spTgt spid="115"/>
                                        </p:tgtEl>
                                      </p:cBhvr>
                                    </p:animEffect>
                                    <p:set>
                                      <p:cBhvr>
                                        <p:cTn id="160" dur="1" fill="hold">
                                          <p:stCondLst>
                                            <p:cond delay="499"/>
                                          </p:stCondLst>
                                        </p:cTn>
                                        <p:tgtEl>
                                          <p:spTgt spid="115"/>
                                        </p:tgtEl>
                                        <p:attrNameLst>
                                          <p:attrName>style.visibility</p:attrName>
                                        </p:attrNameLst>
                                      </p:cBhvr>
                                      <p:to>
                                        <p:strVal val="hidden"/>
                                      </p:to>
                                    </p:set>
                                  </p:childTnLst>
                                </p:cTn>
                              </p:par>
                              <p:par>
                                <p:cTn id="161" presetID="53" presetClass="exit" presetSubtype="32" fill="hold" nodeType="withEffect">
                                  <p:stCondLst>
                                    <p:cond delay="0"/>
                                  </p:stCondLst>
                                  <p:childTnLst>
                                    <p:anim calcmode="lin" valueType="num">
                                      <p:cBhvr>
                                        <p:cTn id="162" dur="500"/>
                                        <p:tgtEl>
                                          <p:spTgt spid="249"/>
                                        </p:tgtEl>
                                        <p:attrNameLst>
                                          <p:attrName>ppt_w</p:attrName>
                                        </p:attrNameLst>
                                      </p:cBhvr>
                                      <p:tavLst>
                                        <p:tav tm="0">
                                          <p:val>
                                            <p:strVal val="ppt_w"/>
                                          </p:val>
                                        </p:tav>
                                        <p:tav tm="100000">
                                          <p:val>
                                            <p:fltVal val="0"/>
                                          </p:val>
                                        </p:tav>
                                      </p:tavLst>
                                    </p:anim>
                                    <p:anim calcmode="lin" valueType="num">
                                      <p:cBhvr>
                                        <p:cTn id="163" dur="500"/>
                                        <p:tgtEl>
                                          <p:spTgt spid="249"/>
                                        </p:tgtEl>
                                        <p:attrNameLst>
                                          <p:attrName>ppt_h</p:attrName>
                                        </p:attrNameLst>
                                      </p:cBhvr>
                                      <p:tavLst>
                                        <p:tav tm="0">
                                          <p:val>
                                            <p:strVal val="ppt_h"/>
                                          </p:val>
                                        </p:tav>
                                        <p:tav tm="100000">
                                          <p:val>
                                            <p:fltVal val="0"/>
                                          </p:val>
                                        </p:tav>
                                      </p:tavLst>
                                    </p:anim>
                                    <p:animEffect transition="out" filter="fade">
                                      <p:cBhvr>
                                        <p:cTn id="164" dur="500"/>
                                        <p:tgtEl>
                                          <p:spTgt spid="249"/>
                                        </p:tgtEl>
                                      </p:cBhvr>
                                    </p:animEffect>
                                    <p:set>
                                      <p:cBhvr>
                                        <p:cTn id="165" dur="1" fill="hold">
                                          <p:stCondLst>
                                            <p:cond delay="499"/>
                                          </p:stCondLst>
                                        </p:cTn>
                                        <p:tgtEl>
                                          <p:spTgt spid="249"/>
                                        </p:tgtEl>
                                        <p:attrNameLst>
                                          <p:attrName>style.visibility</p:attrName>
                                        </p:attrNameLst>
                                      </p:cBhvr>
                                      <p:to>
                                        <p:strVal val="hidden"/>
                                      </p:to>
                                    </p:set>
                                  </p:childTnLst>
                                </p:cTn>
                              </p:par>
                            </p:childTnLst>
                          </p:cTn>
                        </p:par>
                        <p:par>
                          <p:cTn id="166" fill="hold">
                            <p:stCondLst>
                              <p:cond delay="500"/>
                            </p:stCondLst>
                            <p:childTnLst>
                              <p:par>
                                <p:cTn id="167" presetID="53" presetClass="entr" presetSubtype="16" fill="hold" nodeType="afterEffect">
                                  <p:stCondLst>
                                    <p:cond delay="1000"/>
                                  </p:stCondLst>
                                  <p:childTnLst>
                                    <p:set>
                                      <p:cBhvr>
                                        <p:cTn id="168" dur="1" fill="hold">
                                          <p:stCondLst>
                                            <p:cond delay="0"/>
                                          </p:stCondLst>
                                        </p:cTn>
                                        <p:tgtEl>
                                          <p:spTgt spid="256"/>
                                        </p:tgtEl>
                                        <p:attrNameLst>
                                          <p:attrName>style.visibility</p:attrName>
                                        </p:attrNameLst>
                                      </p:cBhvr>
                                      <p:to>
                                        <p:strVal val="visible"/>
                                      </p:to>
                                    </p:set>
                                    <p:anim calcmode="lin" valueType="num">
                                      <p:cBhvr>
                                        <p:cTn id="169" dur="500" fill="hold"/>
                                        <p:tgtEl>
                                          <p:spTgt spid="256"/>
                                        </p:tgtEl>
                                        <p:attrNameLst>
                                          <p:attrName>ppt_w</p:attrName>
                                        </p:attrNameLst>
                                      </p:cBhvr>
                                      <p:tavLst>
                                        <p:tav tm="0">
                                          <p:val>
                                            <p:fltVal val="0"/>
                                          </p:val>
                                        </p:tav>
                                        <p:tav tm="100000">
                                          <p:val>
                                            <p:strVal val="#ppt_w"/>
                                          </p:val>
                                        </p:tav>
                                      </p:tavLst>
                                    </p:anim>
                                    <p:anim calcmode="lin" valueType="num">
                                      <p:cBhvr>
                                        <p:cTn id="170" dur="500" fill="hold"/>
                                        <p:tgtEl>
                                          <p:spTgt spid="256"/>
                                        </p:tgtEl>
                                        <p:attrNameLst>
                                          <p:attrName>ppt_h</p:attrName>
                                        </p:attrNameLst>
                                      </p:cBhvr>
                                      <p:tavLst>
                                        <p:tav tm="0">
                                          <p:val>
                                            <p:fltVal val="0"/>
                                          </p:val>
                                        </p:tav>
                                        <p:tav tm="100000">
                                          <p:val>
                                            <p:strVal val="#ppt_h"/>
                                          </p:val>
                                        </p:tav>
                                      </p:tavLst>
                                    </p:anim>
                                    <p:animEffect transition="in" filter="fade">
                                      <p:cBhvr>
                                        <p:cTn id="171"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2.xml><?xml version="1.0" encoding="utf-8"?>
<ds:datastoreItem xmlns:ds="http://schemas.openxmlformats.org/officeDocument/2006/customXml" ds:itemID="{05AA34E2-B7AE-4E9D-91AF-F71B454E6E93}">
  <ds:schemaRefs>
    <ds:schemaRef ds:uri="http://schemas.microsoft.com/office/2006/metadata/properties"/>
    <ds:schemaRef ds:uri="http://purl.org/dc/terms/"/>
    <ds:schemaRef ds:uri="http://schemas.microsoft.com/office/2006/documentManagement/types"/>
    <ds:schemaRef ds:uri="350ae53a-ba29-4ed5-89d3-487453a98c92"/>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SAP_2018_16x9_Black</Template>
  <TotalTime>3909</TotalTime>
  <Words>2497</Words>
  <Application>Microsoft Office PowerPoint</Application>
  <PresentationFormat>Custom</PresentationFormat>
  <Paragraphs>474</Paragraphs>
  <Slides>26</Slides>
  <Notes>24</Notes>
  <HiddenSlides>14</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26</vt:i4>
      </vt:variant>
    </vt:vector>
  </HeadingPairs>
  <TitlesOfParts>
    <vt:vector size="38" baseType="lpstr">
      <vt:lpstr>Arial</vt:lpstr>
      <vt:lpstr>Arial Black</vt:lpstr>
      <vt:lpstr>Arial Unicode MS</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Monolith</vt:lpstr>
      <vt:lpstr>Scale Vertically</vt:lpstr>
      <vt:lpstr>Scale Horizontally</vt:lpstr>
      <vt:lpstr>Containers to the Rescue</vt:lpstr>
      <vt:lpstr>Containers vs VMs</vt:lpstr>
      <vt:lpstr>Kubernetes Overview</vt:lpstr>
      <vt:lpstr>Containers will NOT fix a broken architecture!</vt:lpstr>
      <vt:lpstr>PowerPoint Presentation</vt:lpstr>
      <vt:lpstr>PowerPoint Presentation</vt:lpstr>
      <vt:lpstr>Course Day 1 - Docker</vt:lpstr>
      <vt:lpstr>Course Day 2 - Kubernetes</vt:lpstr>
      <vt:lpstr>Container, Docker, Kubernetes</vt:lpstr>
      <vt:lpstr>Container decouple teams! </vt:lpstr>
      <vt:lpstr>PowerPoint Presentation</vt:lpstr>
      <vt:lpstr>The enterprise IT adoption cycle</vt:lpstr>
      <vt:lpstr>No „one size fits all“ - Cloud Foundry and Kubernetes </vt:lpstr>
      <vt:lpstr>This is what we (do not) want!</vt:lpstr>
      <vt:lpstr>PowerPoint Presentation</vt:lpstr>
      <vt:lpstr>Containers are awesome!     But why?</vt:lpstr>
      <vt:lpstr>Tech Pizza – levels of abstraction</vt:lpstr>
      <vt:lpstr>Appendix</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Hiew, Lyndon</cp:lastModifiedBy>
  <cp:revision>134</cp:revision>
  <dcterms:created xsi:type="dcterms:W3CDTF">2018-09-20T13:43:01Z</dcterms:created>
  <dcterms:modified xsi:type="dcterms:W3CDTF">2019-08-26T22:19:00Z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